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Public Sans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Public Sans Bold" panose="020B0604020202020204" charset="0"/>
      <p:regular r:id="rId17"/>
    </p:embeddedFont>
    <p:embeddedFont>
      <p:font typeface="Archivo Black" panose="020B0604020202020204" charset="0"/>
      <p:regular r:id="rId18"/>
    </p:embeddedFont>
    <p:embeddedFont>
      <p:font typeface="Garet" panose="020B0604020202020204" charset="0"/>
      <p:regular r:id="rId19"/>
    </p:embeddedFont>
    <p:embeddedFont>
      <p:font typeface="Public Sans Bold Italics" panose="020B0604020202020204" charset="0"/>
      <p:regular r:id="rId20"/>
    </p:embeddedFont>
    <p:embeddedFont>
      <p:font typeface="Berlin Sans FB Demi" panose="020E0802020502020306" pitchFamily="34" charset="0"/>
      <p:bold r:id="rId21"/>
    </p:embeddedFont>
    <p:embeddedFont>
      <p:font typeface="HK Grotesk Pro Bold" panose="020B0604020202020204" charset="0"/>
      <p:regular r:id="rId22"/>
    </p:embeddedFont>
    <p:embeddedFont>
      <p:font typeface="Noto Serif Display ExtraCondensed Extra-Light" panose="020B0604020202020204"/>
      <p:regular r:id="rId23"/>
    </p:embeddedFont>
    <p:embeddedFont>
      <p:font typeface="Garet Bold" panose="020B0604020202020204" charset="0"/>
      <p:regular r:id="rId24"/>
    </p:embeddedFont>
    <p:embeddedFont>
      <p:font typeface="Noto Serif Display ExtraCondensed Italics" panose="020B0604020202020204"/>
      <p:regular r:id="rId25"/>
    </p:embeddedFont>
    <p:embeddedFont>
      <p:font typeface="Eras Demi ITC" panose="020B0805030504020804" pitchFamily="34" charset="0"/>
      <p:regular r:id="rId26"/>
    </p:embeddedFont>
    <p:embeddedFont>
      <p:font typeface="Gloucester MT Extra Condensed" panose="02030808020601010101" pitchFamily="18" charset="0"/>
      <p:regular r:id="rId27"/>
    </p:embeddedFont>
    <p:embeddedFont>
      <p:font typeface="Playfair Display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31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124568"/>
            <a:chOff x="0" y="0"/>
            <a:chExt cx="2833290" cy="12587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258708"/>
            </a:xfrm>
            <a:custGeom>
              <a:avLst/>
              <a:gdLst/>
              <a:ahLst/>
              <a:cxnLst/>
              <a:rect l="l" t="t" r="r" b="b"/>
              <a:pathLst>
                <a:path w="2833290" h="1258708">
                  <a:moveTo>
                    <a:pt x="0" y="0"/>
                  </a:moveTo>
                  <a:lnTo>
                    <a:pt x="2833290" y="0"/>
                  </a:lnTo>
                  <a:lnTo>
                    <a:pt x="2833290" y="1258708"/>
                  </a:lnTo>
                  <a:lnTo>
                    <a:pt x="0" y="1258708"/>
                  </a:lnTo>
                  <a:close/>
                </a:path>
              </a:pathLst>
            </a:custGeom>
            <a:blipFill>
              <a:blip r:embed="rId2">
                <a:alphaModFix amt="25000"/>
              </a:blip>
              <a:stretch>
                <a:fillRect t="-25099" b="-2509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694454" y="8817106"/>
            <a:ext cx="5008531" cy="113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4"/>
              </a:lnSpc>
            </a:pPr>
            <a:r>
              <a:rPr lang="en-US" sz="4173" spc="588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30 </a:t>
            </a:r>
          </a:p>
          <a:p>
            <a:pPr marL="0" lvl="0" indent="0" algn="l">
              <a:lnSpc>
                <a:spcPts val="4424"/>
              </a:lnSpc>
              <a:spcBef>
                <a:spcPct val="0"/>
              </a:spcBef>
            </a:pPr>
            <a:r>
              <a:rPr lang="en-US" sz="4173" spc="588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NOVIEMBRE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313781" y="9436228"/>
            <a:ext cx="4299217" cy="42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55"/>
              </a:lnSpc>
              <a:spcBef>
                <a:spcPct val="0"/>
              </a:spcBef>
            </a:pPr>
            <a:r>
              <a:rPr lang="en-US" sz="2976" b="1" spc="419">
                <a:solidFill>
                  <a:srgbClr val="1E358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VIDA Y FAMILIA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4454" y="1923659"/>
            <a:ext cx="16899092" cy="4124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96"/>
              </a:lnSpc>
              <a:spcBef>
                <a:spcPct val="0"/>
              </a:spcBef>
            </a:pPr>
            <a:r>
              <a:rPr lang="en-US" sz="7854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PADRES QUE ORAN POR EL NOVIAZGO Y MATRIMONIO DE SUS HIJOS</a:t>
            </a:r>
          </a:p>
        </p:txBody>
      </p:sp>
      <p:sp>
        <p:nvSpPr>
          <p:cNvPr id="7" name="Freeform 7"/>
          <p:cNvSpPr/>
          <p:nvPr/>
        </p:nvSpPr>
        <p:spPr>
          <a:xfrm>
            <a:off x="12257752" y="8431071"/>
            <a:ext cx="1885389" cy="1855929"/>
          </a:xfrm>
          <a:custGeom>
            <a:avLst/>
            <a:gdLst/>
            <a:ahLst/>
            <a:cxnLst/>
            <a:rect l="l" t="t" r="r" b="b"/>
            <a:pathLst>
              <a:path w="1885389" h="1855929">
                <a:moveTo>
                  <a:pt x="0" y="0"/>
                </a:moveTo>
                <a:lnTo>
                  <a:pt x="1885389" y="0"/>
                </a:lnTo>
                <a:lnTo>
                  <a:pt x="1885389" y="1855929"/>
                </a:lnTo>
                <a:lnTo>
                  <a:pt x="0" y="1855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02700" y="0"/>
            <a:ext cx="7485300" cy="10287000"/>
            <a:chOff x="0" y="0"/>
            <a:chExt cx="99804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5737" r="25737"/>
            <a:stretch>
              <a:fillRect/>
            </a:stretch>
          </p:blipFill>
          <p:spPr>
            <a:xfrm>
              <a:off x="0" y="0"/>
              <a:ext cx="99804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28700" y="2705137"/>
            <a:ext cx="9077045" cy="609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i="1" spc="-120">
                <a:solidFill>
                  <a:srgbClr val="F4C143"/>
                </a:solidFill>
                <a:latin typeface="Noto Serif Display ExtraCondensed Italics"/>
                <a:ea typeface="Noto Serif Display ExtraCondensed Italics"/>
                <a:cs typeface="Noto Serif Display ExtraCondensed Italics"/>
                <a:sym typeface="Noto Serif Display ExtraCondensed Italics"/>
              </a:rPr>
              <a:t>El mundo glorificará a Dios con el testimonio de jóvenes que unen sus vidas ante Dios en matrimonio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190625"/>
            <a:ext cx="3998745" cy="1130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8499" spc="-764">
                <a:solidFill>
                  <a:srgbClr val="EDEBE9"/>
                </a:solidFill>
                <a:latin typeface="Noto Serif Display ExtraCondensed Extra-Light"/>
                <a:ea typeface="Noto Serif Display ExtraCondensed Extra-Light"/>
                <a:cs typeface="Noto Serif Display ExtraCondensed Extra-Light"/>
                <a:sym typeface="Noto Serif Display ExtraCondensed Extra-Light"/>
              </a:rPr>
              <a:t>Conclusión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75251" y="188564"/>
            <a:ext cx="9323607" cy="1470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03"/>
              </a:lnSpc>
              <a:spcBef>
                <a:spcPct val="0"/>
              </a:spcBef>
            </a:pPr>
            <a:r>
              <a:rPr lang="en-US" sz="8278" b="1" i="1" spc="-331">
                <a:solidFill>
                  <a:srgbClr val="1E3582"/>
                </a:solidFill>
                <a:latin typeface="Public Sans Bold Italics"/>
                <a:ea typeface="Public Sans Bold Italics"/>
                <a:cs typeface="Public Sans Bold Italics"/>
                <a:sym typeface="Public Sans Bold Italics"/>
              </a:rPr>
              <a:t>PASAJE BIBLICO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60571" y="1583086"/>
            <a:ext cx="17566858" cy="568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24"/>
              </a:lnSpc>
              <a:spcBef>
                <a:spcPct val="0"/>
              </a:spcBef>
            </a:pPr>
            <a:r>
              <a:rPr lang="en-US" sz="4017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escendió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pues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y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habló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a la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mujer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; y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ella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agradó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a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Sansón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. 8 Y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volviendo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después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algunos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días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para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tomarla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se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apartó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del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camino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para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ver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el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cuerpo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muerto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del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león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; y he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aquí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que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en el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cuerpo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del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león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había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un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enjambre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abejas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y un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panal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miel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. 9 Y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tomándolo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en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sus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manos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se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fue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comiéndolo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por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el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camino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; y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cuando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alcanzó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a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su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padre y a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su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madre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les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dio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también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a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ellos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que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comiesen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; mas no les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descubrió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que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había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tomado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aquella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miel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del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cuerpo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del </a:t>
            </a:r>
            <a:r>
              <a:rPr lang="en-US" sz="4017" i="1" u="none" strike="noStrike" spc="132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león</a:t>
            </a:r>
            <a:r>
              <a:rPr lang="en-US" sz="4017" i="1" u="none" strike="noStrike" spc="132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530316" y="7494964"/>
            <a:ext cx="6177521" cy="2653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2"/>
              </a:lnSpc>
            </a:pPr>
            <a:r>
              <a:rPr lang="en-US" sz="6589" b="1" spc="131">
                <a:solidFill>
                  <a:srgbClr val="1E358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Jueces 14:7-9</a:t>
            </a:r>
          </a:p>
          <a:p>
            <a:pPr algn="ctr">
              <a:lnSpc>
                <a:spcPts val="5609"/>
              </a:lnSpc>
            </a:pPr>
            <a:r>
              <a:rPr lang="en-US" sz="3789" b="1" spc="75">
                <a:solidFill>
                  <a:srgbClr val="F1880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Genesis 24</a:t>
            </a:r>
          </a:p>
          <a:p>
            <a:pPr marL="0" lvl="0" indent="0" algn="ctr">
              <a:lnSpc>
                <a:spcPts val="5609"/>
              </a:lnSpc>
            </a:pPr>
            <a:r>
              <a:rPr lang="en-US" sz="3789" b="1" spc="75">
                <a:solidFill>
                  <a:srgbClr val="F1880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Jueces 14: 1-20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215527" cy="5143500"/>
            <a:chOff x="0" y="0"/>
            <a:chExt cx="10147863" cy="72337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47864" cy="7233780"/>
            </a:xfrm>
            <a:custGeom>
              <a:avLst/>
              <a:gdLst/>
              <a:ahLst/>
              <a:cxnLst/>
              <a:rect l="l" t="t" r="r" b="b"/>
              <a:pathLst>
                <a:path w="10147864" h="7233780">
                  <a:moveTo>
                    <a:pt x="0" y="0"/>
                  </a:moveTo>
                  <a:lnTo>
                    <a:pt x="10147864" y="0"/>
                  </a:lnTo>
                  <a:lnTo>
                    <a:pt x="10147864" y="7233780"/>
                  </a:lnTo>
                  <a:lnTo>
                    <a:pt x="0" y="7233780"/>
                  </a:lnTo>
                  <a:close/>
                </a:path>
              </a:pathLst>
            </a:custGeom>
            <a:blipFill>
              <a:blip r:embed="rId2"/>
              <a:stretch>
                <a:fillRect l="-3462" r="-346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3146032" y="5165433"/>
            <a:ext cx="3841977" cy="4092867"/>
            <a:chOff x="0" y="0"/>
            <a:chExt cx="7374212" cy="78557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374213" cy="7855765"/>
            </a:xfrm>
            <a:custGeom>
              <a:avLst/>
              <a:gdLst/>
              <a:ahLst/>
              <a:cxnLst/>
              <a:rect l="l" t="t" r="r" b="b"/>
              <a:pathLst>
                <a:path w="7374213" h="7855765">
                  <a:moveTo>
                    <a:pt x="0" y="0"/>
                  </a:moveTo>
                  <a:lnTo>
                    <a:pt x="7374213" y="0"/>
                  </a:lnTo>
                  <a:lnTo>
                    <a:pt x="7374213" y="7855765"/>
                  </a:lnTo>
                  <a:lnTo>
                    <a:pt x="0" y="7855765"/>
                  </a:lnTo>
                  <a:close/>
                </a:path>
              </a:pathLst>
            </a:custGeom>
            <a:blipFill>
              <a:blip r:embed="rId3"/>
              <a:stretch>
                <a:fillRect l="-29897" r="-29897"/>
              </a:stretch>
            </a:blipFill>
          </p:spPr>
        </p:sp>
      </p:grpSp>
      <p:sp>
        <p:nvSpPr>
          <p:cNvPr id="6" name="AutoShape 6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7985753" y="1704402"/>
            <a:ext cx="9676455" cy="3106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21"/>
              </a:lnSpc>
            </a:pPr>
            <a:r>
              <a:rPr lang="en-US" sz="4444" b="1" spc="146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La Biblia enseña que el creyente debe acercarse a Dios con la plena confianza de que su oración  será contestada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54014" y="422776"/>
            <a:ext cx="8115300" cy="136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8"/>
              </a:lnSpc>
            </a:pPr>
            <a:r>
              <a:rPr lang="en-US" sz="7182" b="1" spc="-287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VERDAD BIBLICA </a:t>
            </a:r>
          </a:p>
          <a:p>
            <a:pPr marL="0" lvl="0" indent="0" algn="l">
              <a:lnSpc>
                <a:spcPts val="3804"/>
              </a:lnSpc>
            </a:pPr>
            <a:endParaRPr lang="en-US" sz="7182" b="1" spc="-287">
              <a:solidFill>
                <a:srgbClr val="000000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2558" y="5847618"/>
            <a:ext cx="11941751" cy="136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8"/>
              </a:lnSpc>
            </a:pPr>
            <a:r>
              <a:rPr lang="en-US" sz="7182" b="1" spc="-287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VERDAD BIBLICA APLICADA </a:t>
            </a:r>
          </a:p>
          <a:p>
            <a:pPr marL="0" lvl="0" indent="0" algn="l">
              <a:lnSpc>
                <a:spcPts val="3804"/>
              </a:lnSpc>
            </a:pPr>
            <a:endParaRPr lang="en-US" sz="7182" b="1" spc="-287">
              <a:solidFill>
                <a:srgbClr val="000000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7129214"/>
            <a:ext cx="9527397" cy="307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26"/>
              </a:lnSpc>
            </a:pPr>
            <a:r>
              <a:rPr lang="en-US" sz="4375" b="1" spc="144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Los padres </a:t>
            </a:r>
            <a:r>
              <a:rPr lang="en-US" sz="4375" b="1" spc="144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oran</a:t>
            </a:r>
            <a:r>
              <a:rPr lang="en-US" sz="4375" b="1" spc="144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con la </a:t>
            </a:r>
            <a:r>
              <a:rPr lang="en-US" sz="4375" b="1" spc="144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confianza</a:t>
            </a:r>
            <a:r>
              <a:rPr lang="en-US" sz="4375" b="1" spc="144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</a:t>
            </a:r>
            <a:r>
              <a:rPr lang="en-US" sz="4375" b="1" spc="144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que</a:t>
            </a:r>
            <a:r>
              <a:rPr lang="en-US" sz="4375" b="1" spc="144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Dios </a:t>
            </a:r>
            <a:r>
              <a:rPr lang="en-US" sz="4375" b="1" spc="144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dará</a:t>
            </a:r>
            <a:r>
              <a:rPr lang="en-US" sz="4375" b="1" spc="144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a </a:t>
            </a:r>
            <a:r>
              <a:rPr lang="en-US" sz="4375" b="1" spc="144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nuestros</a:t>
            </a:r>
            <a:r>
              <a:rPr lang="en-US" sz="4375" b="1" spc="144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4375" b="1" spc="144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hijos</a:t>
            </a:r>
            <a:r>
              <a:rPr lang="en-US" sz="4375" b="1" spc="144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al </a:t>
            </a:r>
            <a:r>
              <a:rPr lang="en-US" sz="4375" b="1" spc="144" dirty="0" err="1" smtClean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cónyuge</a:t>
            </a:r>
            <a:r>
              <a:rPr lang="en-US" sz="4375" b="1" spc="144" dirty="0" smtClean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4375" b="1" spc="144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correcto</a:t>
            </a:r>
            <a:r>
              <a:rPr lang="en-US" sz="4375" b="1" spc="144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 en el </a:t>
            </a:r>
            <a:r>
              <a:rPr lang="en-US" sz="4375" b="1" spc="144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lugar</a:t>
            </a:r>
            <a:r>
              <a:rPr lang="en-US" sz="4375" b="1" spc="144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y </a:t>
            </a:r>
            <a:r>
              <a:rPr lang="en-US" sz="4375" b="1" spc="144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tiempo</a:t>
            </a:r>
            <a:r>
              <a:rPr lang="en-US" sz="4375" b="1" spc="144" dirty="0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4375" b="1" spc="144" dirty="0" err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precisos</a:t>
            </a:r>
            <a:endParaRPr lang="en-US" sz="4375" b="1" spc="144" dirty="0">
              <a:solidFill>
                <a:srgbClr val="00000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87346" y="1607462"/>
            <a:ext cx="1258346" cy="581541"/>
            <a:chOff x="0" y="0"/>
            <a:chExt cx="396457" cy="1832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6457" cy="183221"/>
            </a:xfrm>
            <a:custGeom>
              <a:avLst/>
              <a:gdLst/>
              <a:ahLst/>
              <a:cxnLst/>
              <a:rect l="l" t="t" r="r" b="b"/>
              <a:pathLst>
                <a:path w="396457" h="183221">
                  <a:moveTo>
                    <a:pt x="91611" y="0"/>
                  </a:moveTo>
                  <a:lnTo>
                    <a:pt x="304846" y="0"/>
                  </a:lnTo>
                  <a:cubicBezTo>
                    <a:pt x="355441" y="0"/>
                    <a:pt x="396457" y="41015"/>
                    <a:pt x="396457" y="91611"/>
                  </a:cubicBezTo>
                  <a:lnTo>
                    <a:pt x="396457" y="91611"/>
                  </a:lnTo>
                  <a:cubicBezTo>
                    <a:pt x="396457" y="142206"/>
                    <a:pt x="355441" y="183221"/>
                    <a:pt x="304846" y="183221"/>
                  </a:cubicBezTo>
                  <a:lnTo>
                    <a:pt x="91611" y="183221"/>
                  </a:lnTo>
                  <a:cubicBezTo>
                    <a:pt x="41015" y="183221"/>
                    <a:pt x="0" y="142206"/>
                    <a:pt x="0" y="91611"/>
                  </a:cubicBezTo>
                  <a:lnTo>
                    <a:pt x="0" y="91611"/>
                  </a:lnTo>
                  <a:cubicBezTo>
                    <a:pt x="0" y="41015"/>
                    <a:pt x="41015" y="0"/>
                    <a:pt x="91611" y="0"/>
                  </a:cubicBezTo>
                  <a:close/>
                </a:path>
              </a:pathLst>
            </a:custGeom>
            <a:solidFill>
              <a:srgbClr val="964BE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6457" cy="221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87346" y="6167498"/>
            <a:ext cx="1258346" cy="581541"/>
            <a:chOff x="0" y="0"/>
            <a:chExt cx="396457" cy="1832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6457" cy="183221"/>
            </a:xfrm>
            <a:custGeom>
              <a:avLst/>
              <a:gdLst/>
              <a:ahLst/>
              <a:cxnLst/>
              <a:rect l="l" t="t" r="r" b="b"/>
              <a:pathLst>
                <a:path w="396457" h="183221">
                  <a:moveTo>
                    <a:pt x="91611" y="0"/>
                  </a:moveTo>
                  <a:lnTo>
                    <a:pt x="304846" y="0"/>
                  </a:lnTo>
                  <a:cubicBezTo>
                    <a:pt x="355441" y="0"/>
                    <a:pt x="396457" y="41015"/>
                    <a:pt x="396457" y="91611"/>
                  </a:cubicBezTo>
                  <a:lnTo>
                    <a:pt x="396457" y="91611"/>
                  </a:lnTo>
                  <a:cubicBezTo>
                    <a:pt x="396457" y="142206"/>
                    <a:pt x="355441" y="183221"/>
                    <a:pt x="304846" y="183221"/>
                  </a:cubicBezTo>
                  <a:lnTo>
                    <a:pt x="91611" y="183221"/>
                  </a:lnTo>
                  <a:cubicBezTo>
                    <a:pt x="41015" y="183221"/>
                    <a:pt x="0" y="142206"/>
                    <a:pt x="0" y="91611"/>
                  </a:cubicBezTo>
                  <a:lnTo>
                    <a:pt x="0" y="91611"/>
                  </a:lnTo>
                  <a:cubicBezTo>
                    <a:pt x="0" y="41015"/>
                    <a:pt x="41015" y="0"/>
                    <a:pt x="91611" y="0"/>
                  </a:cubicBezTo>
                  <a:close/>
                </a:path>
              </a:pathLst>
            </a:custGeom>
            <a:solidFill>
              <a:srgbClr val="379AE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6457" cy="221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87346" y="3551795"/>
            <a:ext cx="1258346" cy="581541"/>
            <a:chOff x="0" y="0"/>
            <a:chExt cx="396457" cy="1832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6457" cy="183221"/>
            </a:xfrm>
            <a:custGeom>
              <a:avLst/>
              <a:gdLst/>
              <a:ahLst/>
              <a:cxnLst/>
              <a:rect l="l" t="t" r="r" b="b"/>
              <a:pathLst>
                <a:path w="396457" h="183221">
                  <a:moveTo>
                    <a:pt x="91611" y="0"/>
                  </a:moveTo>
                  <a:lnTo>
                    <a:pt x="304846" y="0"/>
                  </a:lnTo>
                  <a:cubicBezTo>
                    <a:pt x="355441" y="0"/>
                    <a:pt x="396457" y="41015"/>
                    <a:pt x="396457" y="91611"/>
                  </a:cubicBezTo>
                  <a:lnTo>
                    <a:pt x="396457" y="91611"/>
                  </a:lnTo>
                  <a:cubicBezTo>
                    <a:pt x="396457" y="142206"/>
                    <a:pt x="355441" y="183221"/>
                    <a:pt x="304846" y="183221"/>
                  </a:cubicBezTo>
                  <a:lnTo>
                    <a:pt x="91611" y="183221"/>
                  </a:lnTo>
                  <a:cubicBezTo>
                    <a:pt x="41015" y="183221"/>
                    <a:pt x="0" y="142206"/>
                    <a:pt x="0" y="91611"/>
                  </a:cubicBezTo>
                  <a:lnTo>
                    <a:pt x="0" y="91611"/>
                  </a:lnTo>
                  <a:cubicBezTo>
                    <a:pt x="0" y="41015"/>
                    <a:pt x="41015" y="0"/>
                    <a:pt x="91611" y="0"/>
                  </a:cubicBezTo>
                  <a:close/>
                </a:path>
              </a:pathLst>
            </a:custGeom>
            <a:solidFill>
              <a:srgbClr val="09CCB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6457" cy="221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987346" y="7895909"/>
            <a:ext cx="1258346" cy="581541"/>
            <a:chOff x="0" y="0"/>
            <a:chExt cx="396457" cy="1832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6457" cy="183221"/>
            </a:xfrm>
            <a:custGeom>
              <a:avLst/>
              <a:gdLst/>
              <a:ahLst/>
              <a:cxnLst/>
              <a:rect l="l" t="t" r="r" b="b"/>
              <a:pathLst>
                <a:path w="396457" h="183221">
                  <a:moveTo>
                    <a:pt x="91611" y="0"/>
                  </a:moveTo>
                  <a:lnTo>
                    <a:pt x="304846" y="0"/>
                  </a:lnTo>
                  <a:cubicBezTo>
                    <a:pt x="355441" y="0"/>
                    <a:pt x="396457" y="41015"/>
                    <a:pt x="396457" y="91611"/>
                  </a:cubicBezTo>
                  <a:lnTo>
                    <a:pt x="396457" y="91611"/>
                  </a:lnTo>
                  <a:cubicBezTo>
                    <a:pt x="396457" y="142206"/>
                    <a:pt x="355441" y="183221"/>
                    <a:pt x="304846" y="183221"/>
                  </a:cubicBezTo>
                  <a:lnTo>
                    <a:pt x="91611" y="183221"/>
                  </a:lnTo>
                  <a:cubicBezTo>
                    <a:pt x="41015" y="183221"/>
                    <a:pt x="0" y="142206"/>
                    <a:pt x="0" y="91611"/>
                  </a:cubicBezTo>
                  <a:lnTo>
                    <a:pt x="0" y="91611"/>
                  </a:lnTo>
                  <a:cubicBezTo>
                    <a:pt x="0" y="41015"/>
                    <a:pt x="41015" y="0"/>
                    <a:pt x="91611" y="0"/>
                  </a:cubicBezTo>
                  <a:close/>
                </a:path>
              </a:pathLst>
            </a:custGeom>
            <a:solidFill>
              <a:srgbClr val="F4C14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96457" cy="221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2634239"/>
            <a:ext cx="4819004" cy="6624061"/>
          </a:xfrm>
          <a:custGeom>
            <a:avLst/>
            <a:gdLst/>
            <a:ahLst/>
            <a:cxnLst/>
            <a:rect l="l" t="t" r="r" b="b"/>
            <a:pathLst>
              <a:path w="4819004" h="6624061">
                <a:moveTo>
                  <a:pt x="0" y="0"/>
                </a:moveTo>
                <a:lnTo>
                  <a:pt x="4819004" y="0"/>
                </a:lnTo>
                <a:lnTo>
                  <a:pt x="4819004" y="6624061"/>
                </a:lnTo>
                <a:lnTo>
                  <a:pt x="0" y="6624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 rot="5400000">
            <a:off x="14747372" y="2213769"/>
            <a:ext cx="4462402" cy="103874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80"/>
              </a:lnSpc>
            </a:pPr>
            <a:r>
              <a:rPr lang="en-US" sz="7200" b="1" dirty="0" smtClean="0">
                <a:solidFill>
                  <a:srgbClr val="000000"/>
                </a:solidFill>
                <a:latin typeface="Gloucester MT Extra Condensed" panose="02030808020601010101" pitchFamily="18" charset="0"/>
                <a:ea typeface="HK Grotesk Pro Bold"/>
                <a:cs typeface="HK Grotesk Pro Bold"/>
                <a:sym typeface="HK Grotesk Pro Bold"/>
              </a:rPr>
              <a:t>INTRODUCCIÓN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779802" y="1197275"/>
            <a:ext cx="8479498" cy="1983457"/>
            <a:chOff x="0" y="0"/>
            <a:chExt cx="11305998" cy="2644609"/>
          </a:xfrm>
        </p:grpSpPr>
        <p:sp>
          <p:nvSpPr>
            <p:cNvPr id="17" name="TextBox 17"/>
            <p:cNvSpPr txBox="1"/>
            <p:nvPr/>
          </p:nvSpPr>
          <p:spPr>
            <a:xfrm>
              <a:off x="0" y="38100"/>
              <a:ext cx="11305998" cy="2009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88"/>
                </a:lnSpc>
              </a:pPr>
              <a:r>
                <a:rPr lang="en-US" sz="3600" b="1">
                  <a:solidFill>
                    <a:srgbClr val="000000"/>
                  </a:solidFill>
                  <a:latin typeface="HK Grotesk Pro Bold"/>
                  <a:ea typeface="HK Grotesk Pro Bold"/>
                  <a:cs typeface="HK Grotesk Pro Bold"/>
                  <a:sym typeface="HK Grotesk Pro Bold"/>
                </a:rPr>
                <a:t>HOMBRES 70.7 % </a:t>
              </a:r>
            </a:p>
            <a:p>
              <a:pPr algn="l">
                <a:lnSpc>
                  <a:spcPts val="3888"/>
                </a:lnSpc>
              </a:pPr>
              <a:r>
                <a:rPr lang="en-US" sz="3600" b="1">
                  <a:solidFill>
                    <a:srgbClr val="000000"/>
                  </a:solidFill>
                  <a:latin typeface="HK Grotesk Pro Bold"/>
                  <a:ea typeface="HK Grotesk Pro Bold"/>
                  <a:cs typeface="HK Grotesk Pro Bold"/>
                  <a:sym typeface="HK Grotesk Pro Bold"/>
                </a:rPr>
                <a:t>15-29 años son solteros</a:t>
              </a:r>
            </a:p>
            <a:p>
              <a:pPr marL="0" lvl="0" indent="0" algn="l">
                <a:lnSpc>
                  <a:spcPts val="3888"/>
                </a:lnSpc>
                <a:spcBef>
                  <a:spcPct val="0"/>
                </a:spcBef>
              </a:pPr>
              <a:endParaRPr lang="en-US" sz="3600" b="1">
                <a:solidFill>
                  <a:srgbClr val="000000"/>
                </a:solidFill>
                <a:latin typeface="HK Grotesk Pro Bold"/>
                <a:ea typeface="HK Grotesk Pro Bold"/>
                <a:cs typeface="HK Grotesk Pro Bold"/>
                <a:sym typeface="HK Grotesk Pro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179746"/>
              <a:ext cx="11305998" cy="464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779802" y="3589895"/>
            <a:ext cx="8479498" cy="1497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3600" b="1">
                <a:solidFill>
                  <a:srgbClr val="000000"/>
                </a:solidFill>
                <a:latin typeface="HK Grotesk Pro Bold"/>
                <a:ea typeface="HK Grotesk Pro Bold"/>
                <a:cs typeface="HK Grotesk Pro Bold"/>
                <a:sym typeface="HK Grotesk Pro Bold"/>
              </a:rPr>
              <a:t>MUJERES 52.2%</a:t>
            </a:r>
          </a:p>
          <a:p>
            <a:pPr algn="l">
              <a:lnSpc>
                <a:spcPts val="3888"/>
              </a:lnSpc>
            </a:pPr>
            <a:r>
              <a:rPr lang="en-US" sz="3600" b="1">
                <a:solidFill>
                  <a:srgbClr val="000000"/>
                </a:solidFill>
                <a:latin typeface="HK Grotesk Pro Bold"/>
                <a:ea typeface="HK Grotesk Pro Bold"/>
                <a:cs typeface="HK Grotesk Pro Bold"/>
                <a:sym typeface="HK Grotesk Pro Bold"/>
              </a:rPr>
              <a:t>15-29 años son solteros</a:t>
            </a:r>
          </a:p>
          <a:p>
            <a:pPr marL="0" lvl="0" indent="0" algn="l">
              <a:lnSpc>
                <a:spcPts val="3888"/>
              </a:lnSpc>
              <a:spcBef>
                <a:spcPct val="0"/>
              </a:spcBef>
            </a:pPr>
            <a:endParaRPr lang="en-US" sz="3600" b="1">
              <a:solidFill>
                <a:srgbClr val="000000"/>
              </a:solidFill>
              <a:latin typeface="HK Grotesk Pro Bold"/>
              <a:ea typeface="HK Grotesk Pro Bold"/>
              <a:cs typeface="HK Grotesk Pro Bold"/>
              <a:sym typeface="HK Grotesk Pr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79802" y="5728435"/>
            <a:ext cx="8479498" cy="1497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88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HK Grotesk Pro Bold"/>
                <a:ea typeface="HK Grotesk Pro Bold"/>
                <a:cs typeface="HK Grotesk Pro Bold"/>
                <a:sym typeface="HK Grotesk Pro Bold"/>
              </a:rPr>
              <a:t>Entre el 2017-2021 Hubo una disminusión del 36 % de formación de matrimonios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8779802" y="7597678"/>
            <a:ext cx="8479498" cy="1489789"/>
            <a:chOff x="0" y="0"/>
            <a:chExt cx="11305998" cy="1986385"/>
          </a:xfrm>
        </p:grpSpPr>
        <p:sp>
          <p:nvSpPr>
            <p:cNvPr id="22" name="TextBox 22"/>
            <p:cNvSpPr txBox="1"/>
            <p:nvPr/>
          </p:nvSpPr>
          <p:spPr>
            <a:xfrm>
              <a:off x="0" y="38100"/>
              <a:ext cx="11305998" cy="1351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88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000000"/>
                  </a:solidFill>
                  <a:latin typeface="HK Grotesk Pro Bold"/>
                  <a:ea typeface="HK Grotesk Pro Bold"/>
                  <a:cs typeface="HK Grotesk Pro Bold"/>
                  <a:sym typeface="HK Grotesk Pro Bold"/>
                </a:rPr>
                <a:t>Del 2000 al 2019 incremento un 300% la tasa de divorcios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521522"/>
              <a:ext cx="11305998" cy="464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Rectángulo 23"/>
          <p:cNvSpPr/>
          <p:nvPr/>
        </p:nvSpPr>
        <p:spPr>
          <a:xfrm>
            <a:off x="1600200" y="920993"/>
            <a:ext cx="2650084" cy="1148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8080"/>
              </a:lnSpc>
            </a:pPr>
            <a:r>
              <a:rPr lang="en-US" sz="7200" b="1" dirty="0">
                <a:solidFill>
                  <a:srgbClr val="000000"/>
                </a:solidFill>
                <a:latin typeface="HK Grotesk Pro Bold"/>
                <a:ea typeface="HK Grotesk Pro Bold"/>
                <a:cs typeface="HK Grotesk Pro Bold"/>
                <a:sym typeface="HK Grotesk Pro Bold"/>
              </a:rPr>
              <a:t>INEGI</a:t>
            </a:r>
            <a:endParaRPr lang="en-US" sz="7200" b="1" dirty="0">
              <a:solidFill>
                <a:srgbClr val="000000"/>
              </a:solidFill>
              <a:latin typeface="HK Grotesk Pro Bold"/>
              <a:ea typeface="HK Grotesk Pro Bold"/>
              <a:cs typeface="HK Grotesk Pro Bold"/>
              <a:sym typeface="HK Grotesk Pro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16000"/>
            </a:blip>
            <a:srcRect t="7850" b="7850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579952"/>
              </p:ext>
            </p:extLst>
          </p:nvPr>
        </p:nvGraphicFramePr>
        <p:xfrm>
          <a:off x="7239000" y="0"/>
          <a:ext cx="9790627" cy="10454951"/>
        </p:xfrm>
        <a:graphic>
          <a:graphicData uri="http://schemas.openxmlformats.org/drawingml/2006/table">
            <a:tbl>
              <a:tblPr/>
              <a:tblGrid>
                <a:gridCol w="9790627"/>
              </a:tblGrid>
              <a:tr h="1915625">
                <a:tc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1.- </a:t>
                      </a:r>
                      <a:r>
                        <a:rPr lang="en-US" sz="35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Mantener</a:t>
                      </a:r>
                      <a:r>
                        <a:rPr lang="en-US" sz="35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5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una</a:t>
                      </a:r>
                      <a:r>
                        <a:rPr lang="en-US" sz="35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5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profunda</a:t>
                      </a:r>
                      <a:r>
                        <a:rPr lang="en-US" sz="35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5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relación</a:t>
                      </a:r>
                      <a:r>
                        <a:rPr lang="en-US" sz="35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con Dios y </a:t>
                      </a:r>
                      <a:r>
                        <a:rPr lang="en-US" sz="35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servirle</a:t>
                      </a:r>
                      <a:r>
                        <a:rPr lang="en-US" sz="35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599" b="1" dirty="0" smtClean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(v. 63).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191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 b="1" dirty="0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2.- No </a:t>
                      </a:r>
                      <a:r>
                        <a:rPr lang="en-US" sz="3399" b="1" dirty="0" err="1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establecer</a:t>
                      </a:r>
                      <a:r>
                        <a:rPr lang="en-US" sz="3399" b="1" dirty="0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399" b="1" dirty="0" err="1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relaciones</a:t>
                      </a:r>
                      <a:r>
                        <a:rPr lang="en-US" sz="3399" b="1" dirty="0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399" b="1" dirty="0" err="1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sentimentales</a:t>
                      </a:r>
                      <a:r>
                        <a:rPr lang="en-US" sz="3399" b="1" dirty="0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con </a:t>
                      </a:r>
                      <a:r>
                        <a:rPr lang="en-US" sz="3399" b="1" dirty="0" err="1" smtClean="0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inconversos</a:t>
                      </a:r>
                      <a:endParaRPr lang="en-US" sz="3399" b="1" dirty="0">
                        <a:solidFill>
                          <a:srgbClr val="1E3582"/>
                        </a:solidFill>
                        <a:latin typeface="Garet Bold"/>
                        <a:ea typeface="Garet Bold"/>
                        <a:cs typeface="Garet Bold"/>
                        <a:sym typeface="Garet Bold"/>
                      </a:endParaRPr>
                    </a:p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 b="1" dirty="0" smtClean="0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 (v. </a:t>
                      </a:r>
                      <a:r>
                        <a:rPr lang="en-US" sz="3399" b="1" dirty="0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3 y </a:t>
                      </a:r>
                      <a:r>
                        <a:rPr lang="en-US" sz="3399" b="1" dirty="0" smtClean="0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4; </a:t>
                      </a:r>
                      <a:r>
                        <a:rPr lang="en-US" sz="3399" b="1" dirty="0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2 </a:t>
                      </a:r>
                      <a:r>
                        <a:rPr lang="en-US" sz="3399" b="1" dirty="0" err="1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Corintios</a:t>
                      </a:r>
                      <a:r>
                        <a:rPr lang="en-US" sz="3399" b="1" dirty="0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399" b="1" dirty="0" smtClean="0">
                          <a:solidFill>
                            <a:srgbClr val="1E3582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6:14).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781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3.- </a:t>
                      </a:r>
                      <a:r>
                        <a:rPr lang="en-US" sz="31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Mantener</a:t>
                      </a:r>
                      <a:r>
                        <a:rPr lang="en-US" sz="31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un </a:t>
                      </a:r>
                      <a:r>
                        <a:rPr lang="en-US" sz="31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carácter</a:t>
                      </a:r>
                      <a:r>
                        <a:rPr lang="en-US" sz="31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con </a:t>
                      </a:r>
                      <a:r>
                        <a:rPr lang="en-US" sz="31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sentido</a:t>
                      </a:r>
                      <a:r>
                        <a:rPr lang="en-US" sz="31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de </a:t>
                      </a:r>
                      <a:r>
                        <a:rPr lang="en-US" sz="31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responsabilidad</a:t>
                      </a:r>
                      <a:r>
                        <a:rPr lang="en-US" sz="31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, </a:t>
                      </a:r>
                      <a:r>
                        <a:rPr lang="en-US" sz="31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diligencia</a:t>
                      </a:r>
                      <a:r>
                        <a:rPr lang="en-US" sz="31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y de </a:t>
                      </a:r>
                      <a:r>
                        <a:rPr lang="en-US" sz="31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buen</a:t>
                      </a:r>
                      <a:r>
                        <a:rPr lang="en-US" sz="31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1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testimonio</a:t>
                      </a:r>
                      <a:r>
                        <a:rPr lang="en-US" sz="31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199" b="1" dirty="0" smtClean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(v. </a:t>
                      </a:r>
                      <a:r>
                        <a:rPr lang="en-US" sz="31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18 y </a:t>
                      </a:r>
                      <a:r>
                        <a:rPr lang="en-US" sz="3199" b="1" dirty="0" smtClean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36).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598"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 b="1" dirty="0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4.- </a:t>
                      </a:r>
                      <a:r>
                        <a:rPr lang="en-US" sz="3399" b="1" dirty="0" err="1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Elegir</a:t>
                      </a:r>
                      <a:r>
                        <a:rPr lang="en-US" sz="3399" b="1" dirty="0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a </a:t>
                      </a:r>
                      <a:r>
                        <a:rPr lang="en-US" sz="3399" b="1" dirty="0" err="1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su</a:t>
                      </a:r>
                      <a:r>
                        <a:rPr lang="en-US" sz="3399" b="1" dirty="0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399" b="1" dirty="0" err="1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cónyuge</a:t>
                      </a:r>
                      <a:r>
                        <a:rPr lang="en-US" sz="3399" b="1" dirty="0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de </a:t>
                      </a:r>
                      <a:r>
                        <a:rPr lang="en-US" sz="3399" b="1" dirty="0" err="1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manera</a:t>
                      </a:r>
                      <a:r>
                        <a:rPr lang="en-US" sz="3399" b="1" dirty="0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399" b="1" dirty="0" err="1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voluntaria</a:t>
                      </a:r>
                      <a:r>
                        <a:rPr lang="en-US" sz="3399" b="1" dirty="0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 </a:t>
                      </a:r>
                      <a:r>
                        <a:rPr lang="en-US" sz="3399" b="1" dirty="0" smtClean="0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(v. </a:t>
                      </a:r>
                      <a:r>
                        <a:rPr lang="en-US" sz="3399" b="1" dirty="0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57, 58 y </a:t>
                      </a:r>
                      <a:r>
                        <a:rPr lang="en-US" sz="3399" b="1" dirty="0" smtClean="0">
                          <a:solidFill>
                            <a:srgbClr val="1800AD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60).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756"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5.- </a:t>
                      </a:r>
                      <a:r>
                        <a:rPr lang="en-US" sz="30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Guardar</a:t>
                      </a: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0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su</a:t>
                      </a: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0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sexualidad</a:t>
                      </a: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con </a:t>
                      </a:r>
                      <a:r>
                        <a:rPr lang="en-US" sz="30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celo</a:t>
                      </a: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hasta el </a:t>
                      </a:r>
                      <a:r>
                        <a:rPr lang="en-US" sz="30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matrimonio</a:t>
                      </a: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099" b="1" dirty="0" smtClean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(v. 2)</a:t>
                      </a:r>
                    </a:p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 dirty="0" smtClean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y </a:t>
                      </a:r>
                      <a:r>
                        <a:rPr lang="en-US" sz="3099" b="1" dirty="0" err="1" smtClean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establecer</a:t>
                      </a:r>
                      <a:r>
                        <a:rPr lang="en-US" sz="3099" b="1" dirty="0" smtClean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0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límites</a:t>
                      </a: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de </a:t>
                      </a:r>
                      <a:r>
                        <a:rPr lang="en-US" sz="3099" b="1" dirty="0" err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respeto</a:t>
                      </a:r>
                      <a:r>
                        <a:rPr lang="en-US" sz="3099" b="1" dirty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 </a:t>
                      </a:r>
                      <a:r>
                        <a:rPr lang="en-US" sz="3099" b="1" dirty="0" smtClean="0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(v. 16).</a:t>
                      </a:r>
                      <a:endParaRPr lang="en-US" sz="3099" b="1" dirty="0">
                        <a:solidFill>
                          <a:srgbClr val="000000"/>
                        </a:solidFill>
                        <a:latin typeface="Garet Bold"/>
                        <a:ea typeface="Garet Bold"/>
                        <a:cs typeface="Garet Bold"/>
                        <a:sym typeface="Garet Bold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1028700" y="7829356"/>
            <a:ext cx="2611028" cy="1428944"/>
          </a:xfrm>
          <a:custGeom>
            <a:avLst/>
            <a:gdLst/>
            <a:ahLst/>
            <a:cxnLst/>
            <a:rect l="l" t="t" r="r" b="b"/>
            <a:pathLst>
              <a:path w="2611028" h="1428944">
                <a:moveTo>
                  <a:pt x="0" y="0"/>
                </a:moveTo>
                <a:lnTo>
                  <a:pt x="2611028" y="0"/>
                </a:lnTo>
                <a:lnTo>
                  <a:pt x="2611028" y="1428944"/>
                </a:lnTo>
                <a:lnTo>
                  <a:pt x="0" y="1428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8686" y="1053680"/>
            <a:ext cx="6021287" cy="2948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30"/>
              </a:lnSpc>
              <a:spcBef>
                <a:spcPct val="0"/>
              </a:spcBef>
            </a:pPr>
            <a:r>
              <a:rPr lang="en-US" sz="5808" spc="-458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1.- </a:t>
            </a:r>
            <a:r>
              <a:rPr lang="en-US" sz="5808" spc="-458">
                <a:solidFill>
                  <a:srgbClr val="1E3582"/>
                </a:solidFill>
                <a:latin typeface="Archivo Black"/>
                <a:ea typeface="Archivo Black"/>
                <a:cs typeface="Archivo Black"/>
                <a:sym typeface="Archivo Black"/>
              </a:rPr>
              <a:t>P</a:t>
            </a:r>
            <a:r>
              <a:rPr lang="en-US" sz="5808" u="none" spc="-458">
                <a:solidFill>
                  <a:srgbClr val="1E3582"/>
                </a:solidFill>
                <a:latin typeface="Archivo Black"/>
                <a:ea typeface="Archivo Black"/>
                <a:cs typeface="Archivo Black"/>
                <a:sym typeface="Archivo Black"/>
              </a:rPr>
              <a:t>RINCIPIOS </a:t>
            </a:r>
            <a:r>
              <a:rPr lang="en-US" sz="5808" u="none" spc="-458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BIBLICOS DEL </a:t>
            </a:r>
            <a:r>
              <a:rPr lang="en-US" sz="5808" u="none" spc="-458">
                <a:solidFill>
                  <a:srgbClr val="F18805"/>
                </a:solidFill>
                <a:latin typeface="Archivo Black"/>
                <a:ea typeface="Archivo Black"/>
                <a:cs typeface="Archivo Black"/>
                <a:sym typeface="Archivo Black"/>
              </a:rPr>
              <a:t>NOVIAZGO</a:t>
            </a:r>
            <a:r>
              <a:rPr lang="en-US" sz="5808" u="none" spc="-458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CRISTIANO AL </a:t>
            </a:r>
            <a:r>
              <a:rPr lang="en-US" sz="5808" u="none" spc="-458">
                <a:solidFill>
                  <a:srgbClr val="FF66C4"/>
                </a:solidFill>
                <a:latin typeface="Archivo Black"/>
                <a:ea typeface="Archivo Black"/>
                <a:cs typeface="Archivo Black"/>
                <a:sym typeface="Archivo Black"/>
              </a:rPr>
              <a:t>MATRIMONIO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572816" y="5626286"/>
            <a:ext cx="5814060" cy="920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gradFill>
                  <a:gsLst>
                    <a:gs pos="0">
                      <a:srgbClr val="FF5757">
                        <a:alpha val="100000"/>
                      </a:srgbClr>
                    </a:gs>
                    <a:gs pos="100000">
                      <a:srgbClr val="8C52FF">
                        <a:alpha val="100000"/>
                      </a:srgbClr>
                    </a:gs>
                  </a:gsLst>
                  <a:lin ang="0"/>
                </a:gradFill>
                <a:latin typeface="Garet Bold"/>
                <a:ea typeface="Garet Bold"/>
                <a:cs typeface="Garet Bold"/>
                <a:sym typeface="Garet Bold"/>
              </a:rPr>
              <a:t>GENESIS 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907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57924" y="0"/>
            <a:ext cx="15655576" cy="10383881"/>
          </a:xfrm>
          <a:custGeom>
            <a:avLst/>
            <a:gdLst/>
            <a:ahLst/>
            <a:cxnLst/>
            <a:rect l="l" t="t" r="r" b="b"/>
            <a:pathLst>
              <a:path w="15655576" h="10383881">
                <a:moveTo>
                  <a:pt x="0" y="0"/>
                </a:moveTo>
                <a:lnTo>
                  <a:pt x="15655576" y="0"/>
                </a:lnTo>
                <a:lnTo>
                  <a:pt x="15655576" y="10383881"/>
                </a:lnTo>
                <a:lnTo>
                  <a:pt x="0" y="10383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-317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96058" y="2026030"/>
            <a:ext cx="6562696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Carecer</a:t>
            </a:r>
            <a:r>
              <a:rPr lang="en-US" sz="31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de </a:t>
            </a:r>
            <a:r>
              <a:rPr lang="en-US" sz="31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limites</a:t>
            </a:r>
            <a:r>
              <a:rPr lang="en-US" sz="31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y </a:t>
            </a:r>
            <a:r>
              <a:rPr lang="en-US" sz="31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acostumbrarse</a:t>
            </a:r>
            <a:r>
              <a:rPr lang="en-US" sz="31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y a </a:t>
            </a:r>
            <a:r>
              <a:rPr lang="en-US" sz="31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satisfacer</a:t>
            </a:r>
            <a:r>
              <a:rPr lang="en-US" sz="31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1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sus</a:t>
            </a:r>
            <a:r>
              <a:rPr lang="en-US" sz="31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1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propios</a:t>
            </a:r>
            <a:r>
              <a:rPr lang="en-US" sz="31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1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caprichos</a:t>
            </a:r>
            <a:r>
              <a:rPr lang="en-US" sz="31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  <a:p>
            <a:pPr algn="l">
              <a:lnSpc>
                <a:spcPts val="4479"/>
              </a:lnSpc>
            </a:pPr>
            <a:r>
              <a:rPr lang="en-US" sz="3199" b="1" dirty="0" smtClean="0">
                <a:solidFill>
                  <a:srgbClr val="1800AD"/>
                </a:solidFill>
                <a:latin typeface="Garet Bold"/>
                <a:ea typeface="Garet Bold"/>
                <a:cs typeface="Garet Bold"/>
                <a:sym typeface="Garet Bold"/>
              </a:rPr>
              <a:t>(</a:t>
            </a:r>
            <a:r>
              <a:rPr lang="en-US" sz="3199" b="1" dirty="0" err="1" smtClean="0">
                <a:solidFill>
                  <a:srgbClr val="1800AD"/>
                </a:solidFill>
                <a:latin typeface="Garet Bold"/>
                <a:ea typeface="Garet Bold"/>
                <a:cs typeface="Garet Bold"/>
                <a:sym typeface="Garet Bold"/>
              </a:rPr>
              <a:t>Jueces</a:t>
            </a:r>
            <a:r>
              <a:rPr lang="en-US" sz="3199" b="1" dirty="0" smtClean="0">
                <a:solidFill>
                  <a:srgbClr val="1800AD"/>
                </a:solidFill>
                <a:latin typeface="Garet Bold"/>
                <a:ea typeface="Garet Bold"/>
                <a:cs typeface="Garet Bold"/>
                <a:sym typeface="Garet Bold"/>
              </a:rPr>
              <a:t> 14:2-3).</a:t>
            </a:r>
            <a:endParaRPr lang="en-US" sz="3199" b="1" dirty="0">
              <a:solidFill>
                <a:srgbClr val="1800AD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9388" y="1973185"/>
            <a:ext cx="962339" cy="6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61"/>
              </a:lnSpc>
            </a:pPr>
            <a:r>
              <a:rPr lang="en-US" sz="4115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02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6732" y="343219"/>
            <a:ext cx="7081349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Paso </a:t>
            </a:r>
            <a:r>
              <a:rPr lang="en-US" sz="31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por</a:t>
            </a:r>
            <a:r>
              <a:rPr lang="en-US" sz="31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alto el </a:t>
            </a:r>
            <a:r>
              <a:rPr lang="en-US" sz="31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consejo</a:t>
            </a:r>
            <a:r>
              <a:rPr lang="en-US" sz="31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1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divino</a:t>
            </a:r>
            <a:r>
              <a:rPr lang="en-US" sz="31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</a:p>
          <a:p>
            <a:pPr algn="l">
              <a:lnSpc>
                <a:spcPts val="4479"/>
              </a:lnSpc>
            </a:pPr>
            <a:r>
              <a:rPr lang="en-US" sz="3199" b="1" dirty="0" smtClean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(1 </a:t>
            </a:r>
            <a:r>
              <a:rPr lang="en-US" sz="3199" b="1" dirty="0" err="1">
                <a:solidFill>
                  <a:srgbClr val="1800AD"/>
                </a:solidFill>
                <a:latin typeface="Garet Bold"/>
                <a:ea typeface="Garet Bold"/>
                <a:cs typeface="Garet Bold"/>
                <a:sym typeface="Garet Bold"/>
              </a:rPr>
              <a:t>Corintios</a:t>
            </a:r>
            <a:r>
              <a:rPr lang="en-US" sz="3199" b="1" dirty="0">
                <a:solidFill>
                  <a:srgbClr val="1800AD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199" b="1" dirty="0" smtClean="0">
                <a:solidFill>
                  <a:srgbClr val="1800AD"/>
                </a:solidFill>
                <a:latin typeface="Garet Bold"/>
                <a:ea typeface="Garet Bold"/>
                <a:cs typeface="Garet Bold"/>
                <a:sym typeface="Garet Bold"/>
              </a:rPr>
              <a:t>6:18</a:t>
            </a:r>
            <a:r>
              <a:rPr lang="en-US" sz="31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;</a:t>
            </a:r>
            <a:r>
              <a:rPr lang="en-US" sz="3199" b="1" dirty="0" smtClean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199" b="1" dirty="0">
                <a:solidFill>
                  <a:srgbClr val="F18805"/>
                </a:solidFill>
                <a:latin typeface="Garet Bold"/>
                <a:ea typeface="Garet Bold"/>
                <a:cs typeface="Garet Bold"/>
                <a:sym typeface="Garet Bold"/>
              </a:rPr>
              <a:t>2 </a:t>
            </a:r>
            <a:r>
              <a:rPr lang="en-US" sz="3199" b="1" dirty="0" err="1">
                <a:solidFill>
                  <a:srgbClr val="F18805"/>
                </a:solidFill>
                <a:latin typeface="Garet Bold"/>
                <a:ea typeface="Garet Bold"/>
                <a:cs typeface="Garet Bold"/>
                <a:sym typeface="Garet Bold"/>
              </a:rPr>
              <a:t>Timoteo</a:t>
            </a:r>
            <a:r>
              <a:rPr lang="en-US" sz="3199" b="1" dirty="0">
                <a:solidFill>
                  <a:srgbClr val="F18805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199" b="1" dirty="0" smtClean="0">
                <a:solidFill>
                  <a:srgbClr val="F18805"/>
                </a:solidFill>
                <a:latin typeface="Garet Bold"/>
                <a:ea typeface="Garet Bold"/>
                <a:cs typeface="Garet Bold"/>
                <a:sym typeface="Garet Bold"/>
              </a:rPr>
              <a:t>2:22).</a:t>
            </a:r>
            <a:endParaRPr lang="en-US" sz="3199" b="1" dirty="0">
              <a:solidFill>
                <a:srgbClr val="F18805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0354" y="343219"/>
            <a:ext cx="960899" cy="70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3"/>
              </a:lnSpc>
            </a:pPr>
            <a:r>
              <a:rPr lang="en-US" sz="410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3934" y="2140982"/>
            <a:ext cx="10638699" cy="344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902"/>
              </a:lnSpc>
              <a:spcBef>
                <a:spcPct val="0"/>
              </a:spcBef>
            </a:pPr>
            <a:r>
              <a:rPr lang="en-US" sz="8902" spc="-703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2.- </a:t>
            </a:r>
            <a:r>
              <a:rPr lang="en-US" sz="8902" spc="-703">
                <a:solidFill>
                  <a:srgbClr val="FF5757"/>
                </a:solidFill>
                <a:latin typeface="Archivo Black"/>
                <a:ea typeface="Archivo Black"/>
                <a:cs typeface="Archivo Black"/>
                <a:sym typeface="Archivo Black"/>
              </a:rPr>
              <a:t>Fracaso</a:t>
            </a:r>
            <a:r>
              <a:rPr lang="en-US" sz="8902" spc="-703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sentimental de Sansón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9388" y="4883483"/>
            <a:ext cx="977773" cy="71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54"/>
              </a:lnSpc>
            </a:pPr>
            <a:r>
              <a:rPr lang="en-US" sz="4181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39929" y="4884602"/>
            <a:ext cx="6396843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Entablar</a:t>
            </a:r>
            <a:r>
              <a:rPr lang="en-US" sz="32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con </a:t>
            </a:r>
            <a:r>
              <a:rPr lang="en-US" sz="32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ligereza</a:t>
            </a:r>
            <a:r>
              <a:rPr lang="en-US" sz="32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2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relaciones</a:t>
            </a:r>
            <a:r>
              <a:rPr lang="en-US" sz="32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de </a:t>
            </a:r>
            <a:r>
              <a:rPr lang="en-US" sz="32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noviazgo</a:t>
            </a:r>
            <a:r>
              <a:rPr lang="en-US" sz="32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con </a:t>
            </a:r>
            <a:r>
              <a:rPr lang="en-US" sz="32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inconversos</a:t>
            </a:r>
            <a:r>
              <a:rPr lang="en-US" sz="32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3299" b="1" dirty="0" err="1">
                <a:solidFill>
                  <a:srgbClr val="FF66C4"/>
                </a:solidFill>
                <a:latin typeface="Garet Bold"/>
                <a:ea typeface="Garet Bold"/>
                <a:cs typeface="Garet Bold"/>
                <a:sym typeface="Garet Bold"/>
              </a:rPr>
              <a:t>Jueces</a:t>
            </a:r>
            <a:r>
              <a:rPr lang="en-US" sz="3299" b="1" dirty="0">
                <a:solidFill>
                  <a:srgbClr val="FF66C4"/>
                </a:solidFill>
                <a:latin typeface="Garet Bold"/>
                <a:ea typeface="Garet Bold"/>
                <a:cs typeface="Garet Bold"/>
                <a:sym typeface="Garet Bold"/>
              </a:rPr>
              <a:t> 16:4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1191" y="7359356"/>
            <a:ext cx="934875" cy="66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7"/>
              </a:lnSpc>
            </a:pPr>
            <a:r>
              <a:rPr lang="en-US" sz="3998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04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55480" y="7365270"/>
            <a:ext cx="6089345" cy="188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No </a:t>
            </a:r>
            <a:r>
              <a:rPr lang="en-US" sz="35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entregarle</a:t>
            </a:r>
            <a:r>
              <a:rPr lang="en-US" sz="35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a Dios </a:t>
            </a:r>
            <a:r>
              <a:rPr lang="en-US" sz="35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su</a:t>
            </a:r>
            <a:r>
              <a:rPr lang="en-US" sz="35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sexualidad</a:t>
            </a:r>
            <a:r>
              <a:rPr lang="en-US" sz="3599" b="1" dirty="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  <a:p>
            <a:pPr algn="l">
              <a:lnSpc>
                <a:spcPts val="5039"/>
              </a:lnSpc>
            </a:pPr>
            <a:r>
              <a:rPr lang="en-US" sz="3599" b="1" dirty="0">
                <a:solidFill>
                  <a:srgbClr val="09CCB9"/>
                </a:solidFill>
                <a:latin typeface="Garet Bold"/>
                <a:ea typeface="Garet Bold"/>
                <a:cs typeface="Garet Bold"/>
                <a:sym typeface="Garet Bold"/>
              </a:rPr>
              <a:t> 1 </a:t>
            </a:r>
            <a:r>
              <a:rPr lang="en-US" sz="3599" b="1" dirty="0" err="1">
                <a:solidFill>
                  <a:srgbClr val="09CCB9"/>
                </a:solidFill>
                <a:latin typeface="Garet Bold"/>
                <a:ea typeface="Garet Bold"/>
                <a:cs typeface="Garet Bold"/>
                <a:sym typeface="Garet Bold"/>
              </a:rPr>
              <a:t>Corintios</a:t>
            </a:r>
            <a:r>
              <a:rPr lang="en-US" sz="3599" b="1" dirty="0">
                <a:solidFill>
                  <a:srgbClr val="09CCB9"/>
                </a:solidFill>
                <a:latin typeface="Garet Bold"/>
                <a:ea typeface="Garet Bold"/>
                <a:cs typeface="Garet Bold"/>
                <a:sym typeface="Garet Bold"/>
              </a:rPr>
              <a:t> 6:18-20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12930" y="2215233"/>
            <a:ext cx="5246370" cy="524637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40876" r="-9216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2012930" y="2215233"/>
            <a:ext cx="6096550" cy="7691878"/>
          </a:xfrm>
          <a:custGeom>
            <a:avLst/>
            <a:gdLst/>
            <a:ahLst/>
            <a:cxnLst/>
            <a:rect l="l" t="t" r="r" b="b"/>
            <a:pathLst>
              <a:path w="6096550" h="7691878">
                <a:moveTo>
                  <a:pt x="0" y="0"/>
                </a:moveTo>
                <a:lnTo>
                  <a:pt x="6096550" y="0"/>
                </a:lnTo>
                <a:lnTo>
                  <a:pt x="6096550" y="7691877"/>
                </a:lnTo>
                <a:lnTo>
                  <a:pt x="0" y="7691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517" t="-20224" r="-8386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74804" y="723841"/>
            <a:ext cx="13611413" cy="204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4"/>
              </a:lnSpc>
            </a:pPr>
            <a:r>
              <a:rPr lang="en-US" sz="5294" spc="-418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3.- </a:t>
            </a:r>
            <a:r>
              <a:rPr lang="en-US" sz="5294" spc="-418" dirty="0">
                <a:solidFill>
                  <a:srgbClr val="F4C143"/>
                </a:solidFill>
                <a:latin typeface="Archivo Black"/>
                <a:ea typeface="Archivo Black"/>
                <a:cs typeface="Archivo Black"/>
                <a:sym typeface="Archivo Black"/>
              </a:rPr>
              <a:t>La </a:t>
            </a:r>
            <a:r>
              <a:rPr lang="en-US" sz="5294" spc="-418" dirty="0" err="1">
                <a:solidFill>
                  <a:srgbClr val="F4C143"/>
                </a:solidFill>
                <a:latin typeface="Archivo Black"/>
                <a:ea typeface="Archivo Black"/>
                <a:cs typeface="Archivo Black"/>
                <a:sym typeface="Archivo Black"/>
              </a:rPr>
              <a:t>oración</a:t>
            </a:r>
            <a:r>
              <a:rPr lang="en-US" sz="5294" spc="-418" dirty="0">
                <a:solidFill>
                  <a:srgbClr val="F4C143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294" spc="-418" dirty="0" err="1">
                <a:solidFill>
                  <a:srgbClr val="F4C143"/>
                </a:solidFill>
                <a:latin typeface="Archivo Black"/>
                <a:ea typeface="Archivo Black"/>
                <a:cs typeface="Archivo Black"/>
                <a:sym typeface="Archivo Black"/>
              </a:rPr>
              <a:t>eficaz</a:t>
            </a:r>
            <a:r>
              <a:rPr lang="en-US" sz="5294" spc="-418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de los Padres hasta la </a:t>
            </a:r>
            <a:r>
              <a:rPr lang="en-US" sz="5294" spc="-418" dirty="0" err="1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bendicición</a:t>
            </a:r>
            <a:r>
              <a:rPr lang="en-US" sz="5294" spc="-418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matrimonial  de </a:t>
            </a:r>
            <a:r>
              <a:rPr lang="en-US" sz="5294" spc="-418" dirty="0" err="1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nuestros</a:t>
            </a:r>
            <a:r>
              <a:rPr lang="en-US" sz="5294" spc="-418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294" spc="-418" dirty="0" err="1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hijos</a:t>
            </a:r>
            <a:r>
              <a:rPr lang="en-US" sz="5294" spc="-418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</a:p>
          <a:p>
            <a:pPr algn="l">
              <a:lnSpc>
                <a:spcPts val="5294"/>
              </a:lnSpc>
            </a:pPr>
            <a:r>
              <a:rPr lang="en-US" sz="5294" spc="-418" dirty="0" smtClean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(</a:t>
            </a:r>
            <a:r>
              <a:rPr lang="en-US" sz="4800" spc="-418" dirty="0" smtClean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Santiago 5:16b</a:t>
            </a:r>
            <a:r>
              <a:rPr lang="en-US" sz="5294" spc="-418" dirty="0" smtClean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)</a:t>
            </a:r>
            <a:endParaRPr lang="en-US" sz="5294" spc="-418" dirty="0">
              <a:solidFill>
                <a:srgbClr val="000000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1162" y="3009900"/>
            <a:ext cx="11330606" cy="748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3"/>
              </a:lnSpc>
            </a:pPr>
            <a:r>
              <a:rPr lang="en-US" sz="4000" dirty="0" err="1">
                <a:solidFill>
                  <a:srgbClr val="000000"/>
                </a:solidFill>
                <a:latin typeface="Berlin Sans FB Demi" panose="020E0802020502020306" pitchFamily="34" charset="0"/>
                <a:ea typeface="Garet"/>
                <a:cs typeface="Garet"/>
                <a:sym typeface="Garet"/>
              </a:rPr>
              <a:t>A</a:t>
            </a:r>
            <a:r>
              <a:rPr lang="en-US" sz="4000" b="1" dirty="0" err="1">
                <a:solidFill>
                  <a:srgbClr val="000000"/>
                </a:solidFill>
                <a:latin typeface="Berlin Sans FB Demi" panose="020E0802020502020306" pitchFamily="34" charset="0"/>
                <a:ea typeface="Garet Bold"/>
                <a:cs typeface="Garet Bold"/>
                <a:sym typeface="Garet Bold"/>
              </a:rPr>
              <a:t>lgunos</a:t>
            </a:r>
            <a:r>
              <a:rPr lang="en-US" sz="4000" b="1" dirty="0">
                <a:solidFill>
                  <a:srgbClr val="000000"/>
                </a:solidFill>
                <a:latin typeface="Berlin Sans FB Demi" panose="020E0802020502020306" pitchFamily="34" charset="0"/>
                <a:ea typeface="Garet Bold"/>
                <a:cs typeface="Garet Bold"/>
                <a:sym typeface="Garet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Berlin Sans FB Demi" panose="020E0802020502020306" pitchFamily="34" charset="0"/>
                <a:ea typeface="Garet Bold"/>
                <a:cs typeface="Garet Bold"/>
                <a:sym typeface="Garet Bold"/>
              </a:rPr>
              <a:t>propósitos</a:t>
            </a:r>
            <a:r>
              <a:rPr lang="en-US" sz="4000" b="1" dirty="0">
                <a:solidFill>
                  <a:srgbClr val="000000"/>
                </a:solidFill>
                <a:latin typeface="Berlin Sans FB Demi" panose="020E0802020502020306" pitchFamily="34" charset="0"/>
                <a:ea typeface="Garet Bold"/>
                <a:cs typeface="Garet Bold"/>
                <a:sym typeface="Garet Bold"/>
              </a:rPr>
              <a:t> de </a:t>
            </a:r>
            <a:r>
              <a:rPr lang="en-US" sz="4000" b="1" dirty="0" err="1">
                <a:solidFill>
                  <a:srgbClr val="000000"/>
                </a:solidFill>
                <a:latin typeface="Berlin Sans FB Demi" panose="020E0802020502020306" pitchFamily="34" charset="0"/>
                <a:ea typeface="Garet Bold"/>
                <a:cs typeface="Garet Bold"/>
                <a:sym typeface="Garet Bold"/>
              </a:rPr>
              <a:t>oración</a:t>
            </a:r>
            <a:r>
              <a:rPr lang="en-US" sz="4000" b="1" dirty="0">
                <a:solidFill>
                  <a:srgbClr val="000000"/>
                </a:solidFill>
                <a:latin typeface="Berlin Sans FB Demi" panose="020E0802020502020306" pitchFamily="34" charset="0"/>
                <a:ea typeface="Garet Bold"/>
                <a:cs typeface="Garet Bold"/>
                <a:sym typeface="Garet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Berlin Sans FB Demi" panose="020E0802020502020306" pitchFamily="34" charset="0"/>
                <a:ea typeface="Garet Bold"/>
                <a:cs typeface="Garet Bold"/>
                <a:sym typeface="Garet Bold"/>
              </a:rPr>
              <a:t>por</a:t>
            </a:r>
            <a:r>
              <a:rPr lang="en-US" sz="4000" b="1" dirty="0">
                <a:solidFill>
                  <a:srgbClr val="000000"/>
                </a:solidFill>
                <a:latin typeface="Berlin Sans FB Demi" panose="020E0802020502020306" pitchFamily="34" charset="0"/>
                <a:ea typeface="Garet Bold"/>
                <a:cs typeface="Garet Bold"/>
                <a:sym typeface="Garet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Berlin Sans FB Demi" panose="020E0802020502020306" pitchFamily="34" charset="0"/>
                <a:ea typeface="Garet Bold"/>
                <a:cs typeface="Garet Bold"/>
                <a:sym typeface="Garet Bold"/>
              </a:rPr>
              <a:t>nuestros</a:t>
            </a:r>
            <a:r>
              <a:rPr lang="en-US" sz="4000" b="1" dirty="0">
                <a:solidFill>
                  <a:srgbClr val="000000"/>
                </a:solidFill>
                <a:latin typeface="Berlin Sans FB Demi" panose="020E0802020502020306" pitchFamily="34" charset="0"/>
                <a:ea typeface="Garet Bold"/>
                <a:cs typeface="Garet Bold"/>
                <a:sym typeface="Garet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Berlin Sans FB Demi" panose="020E0802020502020306" pitchFamily="34" charset="0"/>
                <a:ea typeface="Garet Bold"/>
                <a:cs typeface="Garet Bold"/>
                <a:sym typeface="Garet Bold"/>
              </a:rPr>
              <a:t>hijos</a:t>
            </a:r>
            <a:r>
              <a:rPr lang="en-US" sz="4000" b="1" dirty="0">
                <a:solidFill>
                  <a:srgbClr val="000000"/>
                </a:solidFill>
                <a:latin typeface="Berlin Sans FB Demi" panose="020E0802020502020306" pitchFamily="34" charset="0"/>
                <a:ea typeface="Garet Bold"/>
                <a:cs typeface="Garet Bold"/>
                <a:sym typeface="Garet Bold"/>
              </a:rPr>
              <a:t>:</a:t>
            </a:r>
          </a:p>
          <a:p>
            <a:pPr algn="l">
              <a:lnSpc>
                <a:spcPts val="4543"/>
              </a:lnSpc>
            </a:pPr>
            <a:endParaRPr lang="en-US" sz="3245" b="1" dirty="0">
              <a:solidFill>
                <a:srgbClr val="000000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l">
              <a:lnSpc>
                <a:spcPts val="4543"/>
              </a:lnSpc>
            </a:pP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1.-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Reconozcan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a Dios en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todas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las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áreas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de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su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vida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y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busquen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su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err="1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aprobación</a:t>
            </a:r>
            <a:endParaRPr lang="en-US" sz="3245" dirty="0">
              <a:solidFill>
                <a:srgbClr val="000000"/>
              </a:solidFill>
              <a:latin typeface="Eras Demi ITC" panose="020B0805030504020804" pitchFamily="34" charset="0"/>
              <a:ea typeface="Garet"/>
              <a:cs typeface="Garet"/>
              <a:sym typeface="Garet"/>
            </a:endParaRPr>
          </a:p>
          <a:p>
            <a:pPr algn="l">
              <a:lnSpc>
                <a:spcPts val="4543"/>
              </a:lnSpc>
            </a:pPr>
            <a:r>
              <a:rPr lang="en-US" sz="3245" dirty="0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(</a:t>
            </a:r>
            <a:r>
              <a:rPr lang="en-US" sz="3245" dirty="0" err="1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Proverbios</a:t>
            </a:r>
            <a:r>
              <a:rPr lang="en-US" sz="3245" dirty="0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3:5-6 </a:t>
            </a:r>
            <a:r>
              <a:rPr lang="en-US" sz="3245" dirty="0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; 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1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Timoteo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 </a:t>
            </a:r>
            <a:r>
              <a:rPr lang="en-US" sz="3245" dirty="0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4:12).</a:t>
            </a:r>
            <a:endParaRPr lang="en-US" sz="3245" dirty="0">
              <a:solidFill>
                <a:srgbClr val="000000"/>
              </a:solidFill>
              <a:latin typeface="Eras Demi ITC" panose="020B0805030504020804" pitchFamily="34" charset="0"/>
              <a:ea typeface="Garet"/>
              <a:cs typeface="Garet"/>
              <a:sym typeface="Garet"/>
            </a:endParaRPr>
          </a:p>
          <a:p>
            <a:pPr algn="l">
              <a:lnSpc>
                <a:spcPts val="4543"/>
              </a:lnSpc>
            </a:pPr>
            <a:endParaRPr lang="en-US" sz="3245" dirty="0">
              <a:solidFill>
                <a:srgbClr val="000000"/>
              </a:solidFill>
              <a:latin typeface="Eras Demi ITC" panose="020B0805030504020804" pitchFamily="34" charset="0"/>
              <a:ea typeface="Garet"/>
              <a:cs typeface="Garet"/>
              <a:sym typeface="Garet"/>
            </a:endParaRPr>
          </a:p>
          <a:p>
            <a:pPr algn="l">
              <a:lnSpc>
                <a:spcPts val="4543"/>
              </a:lnSpc>
            </a:pP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2.-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Renuncien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a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relaciones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sentimentales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con personas no </a:t>
            </a:r>
            <a:r>
              <a:rPr lang="en-US" sz="3245" dirty="0" err="1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creyentes</a:t>
            </a:r>
            <a:r>
              <a:rPr lang="en-US" sz="3245" dirty="0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(2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Corintios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6:14).</a:t>
            </a:r>
            <a:endParaRPr lang="en-US" sz="3245" dirty="0">
              <a:solidFill>
                <a:srgbClr val="000000"/>
              </a:solidFill>
              <a:latin typeface="Eras Demi ITC" panose="020B0805030504020804" pitchFamily="34" charset="0"/>
              <a:ea typeface="Garet"/>
              <a:cs typeface="Garet"/>
              <a:sym typeface="Garet"/>
            </a:endParaRPr>
          </a:p>
          <a:p>
            <a:pPr algn="l">
              <a:lnSpc>
                <a:spcPts val="4543"/>
              </a:lnSpc>
            </a:pPr>
            <a:endParaRPr lang="en-US" sz="3245" dirty="0">
              <a:solidFill>
                <a:srgbClr val="000000"/>
              </a:solidFill>
              <a:latin typeface="Eras Demi ITC" panose="020B0805030504020804" pitchFamily="34" charset="0"/>
              <a:ea typeface="Garet"/>
              <a:cs typeface="Garet"/>
              <a:sym typeface="Garet"/>
            </a:endParaRPr>
          </a:p>
          <a:p>
            <a:pPr algn="l">
              <a:lnSpc>
                <a:spcPts val="4543"/>
              </a:lnSpc>
            </a:pP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3.-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Guarden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err="1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su</a:t>
            </a:r>
            <a:r>
              <a:rPr lang="en-US" sz="3245" dirty="0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err="1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integridad</a:t>
            </a:r>
            <a:r>
              <a:rPr lang="en-US" sz="3245" dirty="0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hasta el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día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de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su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boda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y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quienes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han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caido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en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pecado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de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inmoralidad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sexual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busquen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la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restauración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de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sus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err="1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vidas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 </a:t>
            </a:r>
            <a:r>
              <a:rPr lang="en-US" sz="3245" dirty="0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(1 </a:t>
            </a:r>
            <a:r>
              <a:rPr lang="en-US" sz="3245" dirty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Juan </a:t>
            </a:r>
            <a:r>
              <a:rPr lang="en-US" sz="3245" dirty="0" smtClean="0">
                <a:solidFill>
                  <a:srgbClr val="000000"/>
                </a:solidFill>
                <a:latin typeface="Eras Demi ITC" panose="020B0805030504020804" pitchFamily="34" charset="0"/>
                <a:ea typeface="Garet"/>
                <a:cs typeface="Garet"/>
                <a:sym typeface="Garet"/>
              </a:rPr>
              <a:t>2:1)</a:t>
            </a:r>
            <a:endParaRPr lang="en-US" sz="3245" dirty="0">
              <a:solidFill>
                <a:srgbClr val="000000"/>
              </a:solidFill>
              <a:latin typeface="Eras Demi ITC" panose="020B0805030504020804" pitchFamily="34" charset="0"/>
              <a:ea typeface="Garet"/>
              <a:cs typeface="Garet"/>
              <a:sym typeface="Garet"/>
            </a:endParaRPr>
          </a:p>
          <a:p>
            <a:pPr algn="l">
              <a:lnSpc>
                <a:spcPts val="4543"/>
              </a:lnSpc>
              <a:spcBef>
                <a:spcPct val="0"/>
              </a:spcBef>
            </a:pPr>
            <a:endParaRPr lang="en-US" sz="3245" dirty="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9343573" y="1198840"/>
          <a:ext cx="8182709" cy="8058250"/>
        </p:xfrm>
        <a:graphic>
          <a:graphicData uri="http://schemas.openxmlformats.org/drawingml/2006/table">
            <a:tbl>
              <a:tblPr/>
              <a:tblGrid>
                <a:gridCol w="981073"/>
                <a:gridCol w="7201636"/>
              </a:tblGrid>
              <a:tr h="1069328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r>
                        <a:rPr lang="en-US" sz="3199" b="1">
                          <a:solidFill>
                            <a:srgbClr val="FF5757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JOHN PIPER COMENTA: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9328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01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479"/>
                        </a:lnSpc>
                        <a:defRPr/>
                      </a:pPr>
                      <a:r>
                        <a:rPr lang="en-US" sz="3199" b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FUE SU DISEÑO EN LA CREACIÓN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5941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02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 b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ENTREGO PERSONALMENTE A LA PRIMERA NOVIA EN  MATRIMONIO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4444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03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 b="1">
                          <a:solidFill>
                            <a:srgbClr val="000000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CREO EL DISEÑO DEL MATRIMONIO POR SU PALABRA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681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528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459"/>
                        </a:lnSpc>
                        <a:defRPr/>
                      </a:pPr>
                      <a:r>
                        <a:rPr lang="en-US" sz="3899" b="1">
                          <a:solidFill>
                            <a:srgbClr val="F4C143"/>
                          </a:solidFill>
                          <a:latin typeface="Garet Bold"/>
                          <a:ea typeface="Garet Bold"/>
                          <a:cs typeface="Garet Bold"/>
                          <a:sym typeface="Garet Bold"/>
                        </a:rPr>
                        <a:t>EFESIOS 5:31-32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-706637" y="1559650"/>
            <a:ext cx="9125543" cy="7167700"/>
          </a:xfrm>
          <a:custGeom>
            <a:avLst/>
            <a:gdLst/>
            <a:ahLst/>
            <a:cxnLst/>
            <a:rect l="l" t="t" r="r" b="b"/>
            <a:pathLst>
              <a:path w="9125543" h="7167700">
                <a:moveTo>
                  <a:pt x="0" y="0"/>
                </a:moveTo>
                <a:lnTo>
                  <a:pt x="9125544" y="0"/>
                </a:lnTo>
                <a:lnTo>
                  <a:pt x="9125544" y="7167700"/>
                </a:lnTo>
                <a:lnTo>
                  <a:pt x="0" y="7167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99313" y="0"/>
            <a:ext cx="3488687" cy="1198840"/>
          </a:xfrm>
          <a:custGeom>
            <a:avLst/>
            <a:gdLst/>
            <a:ahLst/>
            <a:cxnLst/>
            <a:rect l="l" t="t" r="r" b="b"/>
            <a:pathLst>
              <a:path w="3488687" h="1198840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04641" y="2439692"/>
            <a:ext cx="6531462" cy="78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Para corregir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4641" y="6167237"/>
            <a:ext cx="6531462" cy="151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09CCB9"/>
                </a:solidFill>
                <a:latin typeface="Archivo Black"/>
                <a:ea typeface="Archivo Black"/>
                <a:cs typeface="Archivo Black"/>
                <a:sym typeface="Archivo Black"/>
              </a:rPr>
              <a:t>El matrimonio es obra de Dios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2012930" y="2215233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25000" r="-2500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1181100"/>
            <a:ext cx="10290488" cy="1106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97"/>
              </a:lnSpc>
            </a:pPr>
            <a:r>
              <a:rPr lang="en-US" sz="8297" spc="-655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PARA INSTRUIR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267659"/>
            <a:ext cx="10566033" cy="5226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  <a:spcBef>
                <a:spcPct val="0"/>
              </a:spcBef>
            </a:pPr>
            <a:r>
              <a:rPr lang="en-US" sz="497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La oración por nuestros hijos será un apoyo fundamental para una correcta elección, fortaleciendo su búsqueda de Dios y afirmando su deseo de obedecerle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578</Words>
  <Application>Microsoft Office PowerPoint</Application>
  <PresentationFormat>Personalizado</PresentationFormat>
  <Paragraphs>66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6" baseType="lpstr">
      <vt:lpstr>Public Sans</vt:lpstr>
      <vt:lpstr>Calibri</vt:lpstr>
      <vt:lpstr>Public Sans Bold</vt:lpstr>
      <vt:lpstr>Archivo Black</vt:lpstr>
      <vt:lpstr>Garet</vt:lpstr>
      <vt:lpstr>Public Sans Bold Italics</vt:lpstr>
      <vt:lpstr>Berlin Sans FB Demi</vt:lpstr>
      <vt:lpstr>HK Grotesk Pro Bold</vt:lpstr>
      <vt:lpstr>Noto Serif Display ExtraCondensed Extra-Light</vt:lpstr>
      <vt:lpstr>Garet Bold</vt:lpstr>
      <vt:lpstr>Noto Serif Display ExtraCondensed Italics</vt:lpstr>
      <vt:lpstr>Arial</vt:lpstr>
      <vt:lpstr>Eras Demi ITC</vt:lpstr>
      <vt:lpstr>Gloucester MT Extra Condensed</vt:lpstr>
      <vt:lpstr>Playfair Display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PADRES QUE ORAN POR EL NOVIAZGO Y MATRIMONIO DE SUS HIJOS</dc:title>
  <cp:lastModifiedBy>ACER</cp:lastModifiedBy>
  <cp:revision>4</cp:revision>
  <dcterms:created xsi:type="dcterms:W3CDTF">2006-08-16T00:00:00Z</dcterms:created>
  <dcterms:modified xsi:type="dcterms:W3CDTF">2025-11-25T17:39:38Z</dcterms:modified>
  <dc:identifier>DAG5HOIFmUM</dc:identifier>
</cp:coreProperties>
</file>