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Times New Roman MT Bold" charset="1" panose="02030802070405020303"/>
      <p:regular r:id="rId18"/>
    </p:embeddedFont>
    <p:embeddedFont>
      <p:font typeface="Times New Roman MT Bold Italics" charset="1" panose="02030802070405090303"/>
      <p:regular r:id="rId19"/>
    </p:embeddedFont>
    <p:embeddedFont>
      <p:font typeface="Times New Roman MT Condensed Bold" charset="1" panose="02030806070405020303"/>
      <p:regular r:id="rId20"/>
    </p:embeddedFont>
    <p:embeddedFont>
      <p:font typeface="Times New Roman MT Semi-Bold Italics" charset="1" panose="02030702070405090303"/>
      <p:regular r:id="rId21"/>
    </p:embeddedFont>
    <p:embeddedFont>
      <p:font typeface="Times New Roman MT Semi-Bold" charset="1" panose="02030702070405020303"/>
      <p:regular r:id="rId22"/>
    </p:embeddedFont>
    <p:embeddedFont>
      <p:font typeface="Times New Roman MT Ultra-Bold" charset="1" panose="02030902070405020303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27.jpe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28.jpe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5.jpe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5.jpe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5.jpeg" Type="http://schemas.openxmlformats.org/officeDocument/2006/relationships/image"/><Relationship Id="rId5" Target="../media/image18.jpeg" Type="http://schemas.openxmlformats.org/officeDocument/2006/relationships/image"/><Relationship Id="rId6" Target="../media/image19.png" Type="http://schemas.openxmlformats.org/officeDocument/2006/relationships/image"/><Relationship Id="rId7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13.pn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13.png" Type="http://schemas.openxmlformats.org/officeDocument/2006/relationships/image"/><Relationship Id="rId8" Target="../media/image2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96" t="0" r="-96453" b="-1110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</a:blip>
            <a:stretch>
              <a:fillRect l="0" t="-14541" r="0" b="-1568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488747" y="360248"/>
            <a:ext cx="1605507" cy="1598872"/>
          </a:xfrm>
          <a:custGeom>
            <a:avLst/>
            <a:gdLst/>
            <a:ahLst/>
            <a:cxnLst/>
            <a:rect r="r" b="b" t="t" l="l"/>
            <a:pathLst>
              <a:path h="1598872" w="1605507">
                <a:moveTo>
                  <a:pt x="0" y="0"/>
                </a:moveTo>
                <a:lnTo>
                  <a:pt x="1605507" y="0"/>
                </a:lnTo>
                <a:lnTo>
                  <a:pt x="1605507" y="1598873"/>
                </a:lnTo>
                <a:lnTo>
                  <a:pt x="0" y="1598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9815" t="-260924" r="-20204" b="-26156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1556" y="3643139"/>
            <a:ext cx="10643736" cy="6643861"/>
          </a:xfrm>
          <a:custGeom>
            <a:avLst/>
            <a:gdLst/>
            <a:ahLst/>
            <a:cxnLst/>
            <a:rect r="r" b="b" t="t" l="l"/>
            <a:pathLst>
              <a:path h="6643861" w="10643736">
                <a:moveTo>
                  <a:pt x="0" y="0"/>
                </a:moveTo>
                <a:lnTo>
                  <a:pt x="10643736" y="0"/>
                </a:lnTo>
                <a:lnTo>
                  <a:pt x="10643736" y="6643861"/>
                </a:lnTo>
                <a:lnTo>
                  <a:pt x="0" y="66438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8000"/>
            </a:blip>
            <a:stretch>
              <a:fillRect l="0" t="0" r="0" b="-28764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44100" y="8193519"/>
            <a:ext cx="1897778" cy="189777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82353" y="8431694"/>
            <a:ext cx="1840322" cy="1402378"/>
          </a:xfrm>
          <a:custGeom>
            <a:avLst/>
            <a:gdLst/>
            <a:ahLst/>
            <a:cxnLst/>
            <a:rect r="r" b="b" t="t" l="l"/>
            <a:pathLst>
              <a:path h="1402378" w="1840322">
                <a:moveTo>
                  <a:pt x="0" y="0"/>
                </a:moveTo>
                <a:lnTo>
                  <a:pt x="1840322" y="0"/>
                </a:lnTo>
                <a:lnTo>
                  <a:pt x="1840322" y="1402379"/>
                </a:lnTo>
                <a:lnTo>
                  <a:pt x="0" y="14023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649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804427" y="1283193"/>
            <a:ext cx="6195675" cy="3505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24"/>
              </a:lnSpc>
            </a:pPr>
            <a:r>
              <a:rPr lang="en-US" sz="14487" spc="-1086" b="true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             </a:t>
            </a:r>
          </a:p>
          <a:p>
            <a:pPr algn="l" marL="0" indent="0" lvl="0">
              <a:lnSpc>
                <a:spcPts val="12024"/>
              </a:lnSpc>
            </a:pPr>
            <a:r>
              <a:rPr lang="en-US" b="true" sz="14487" i="true" spc="-1086">
                <a:solidFill>
                  <a:srgbClr val="2A79CF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alabanza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1556" y="912291"/>
            <a:ext cx="6999912" cy="2370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445"/>
              </a:lnSpc>
            </a:pPr>
            <a:r>
              <a:rPr lang="en-US" b="true" sz="17404" i="true" spc="-1305">
                <a:solidFill>
                  <a:srgbClr val="1F5DA2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Himnos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643488" y="5286855"/>
            <a:ext cx="8450766" cy="5396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516"/>
              </a:lnSpc>
            </a:pPr>
            <a:r>
              <a:rPr lang="en-US" b="true" sz="22309" i="true" spc="-1673">
                <a:solidFill>
                  <a:srgbClr val="2A79CF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Justicia</a:t>
            </a:r>
          </a:p>
          <a:p>
            <a:pPr algn="l" marL="0" indent="0" lvl="0">
              <a:lnSpc>
                <a:spcPts val="18516"/>
              </a:lnSpc>
            </a:pPr>
            <a:r>
              <a:rPr lang="en-US" b="true" sz="22309" i="true" spc="-1673">
                <a:solidFill>
                  <a:srgbClr val="167A5F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 </a:t>
            </a:r>
            <a:r>
              <a:rPr lang="en-US" b="true" sz="22309" i="true" spc="-1673">
                <a:solidFill>
                  <a:srgbClr val="1F5DA2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 Divina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37234" y="1259411"/>
            <a:ext cx="6483180" cy="699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92"/>
              </a:lnSpc>
            </a:pPr>
            <a:r>
              <a:rPr lang="en-US" b="true" sz="4831" spc="-48">
                <a:solidFill>
                  <a:srgbClr val="545454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Profecía futura o Escatología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337680" y="4713997"/>
            <a:ext cx="2752879" cy="1621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893"/>
              </a:lnSpc>
            </a:pPr>
            <a:r>
              <a:rPr lang="en-US" b="true" sz="11920" spc="-894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en la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000102" y="2957676"/>
            <a:ext cx="6592147" cy="1976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034"/>
              </a:lnSpc>
            </a:pPr>
            <a:r>
              <a:rPr lang="en-US" b="true" sz="14499" spc="-1087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i</a:t>
            </a:r>
            <a:r>
              <a:rPr lang="en-US" b="true" sz="14499" spc="-1087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nspirados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506814" y="2802493"/>
            <a:ext cx="2621838" cy="1545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22"/>
              </a:lnSpc>
            </a:pPr>
            <a:r>
              <a:rPr lang="en-US" b="true" sz="11352" spc="-851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096375" y="579402"/>
            <a:ext cx="7176414" cy="699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4492"/>
              </a:lnSpc>
            </a:pPr>
            <a:r>
              <a:rPr lang="en-US" b="true" sz="4831" spc="-48">
                <a:solidFill>
                  <a:srgbClr val="545454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Lección 3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10800000">
            <a:off x="1009650" y="0"/>
            <a:ext cx="8377605" cy="10287000"/>
          </a:xfrm>
          <a:custGeom>
            <a:avLst/>
            <a:gdLst/>
            <a:ahLst/>
            <a:cxnLst/>
            <a:rect r="r" b="b" t="t" l="l"/>
            <a:pathLst>
              <a:path h="10287000" w="8377605">
                <a:moveTo>
                  <a:pt x="8377605" y="0"/>
                </a:moveTo>
                <a:lnTo>
                  <a:pt x="0" y="0"/>
                </a:lnTo>
                <a:lnTo>
                  <a:pt x="0" y="10287000"/>
                </a:lnTo>
                <a:lnTo>
                  <a:pt x="8377605" y="10287000"/>
                </a:lnTo>
                <a:lnTo>
                  <a:pt x="8377605" y="0"/>
                </a:lnTo>
                <a:close/>
              </a:path>
            </a:pathLst>
          </a:custGeom>
          <a:blipFill>
            <a:blip r:embed="rId3"/>
            <a:stretch>
              <a:fillRect l="0" t="-3232" r="0" b="-323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8997786" cy="10287000"/>
          </a:xfrm>
          <a:custGeom>
            <a:avLst/>
            <a:gdLst/>
            <a:ahLst/>
            <a:cxnLst/>
            <a:rect r="r" b="b" t="t" l="l"/>
            <a:pathLst>
              <a:path h="10287000" w="8997786">
                <a:moveTo>
                  <a:pt x="0" y="0"/>
                </a:moveTo>
                <a:lnTo>
                  <a:pt x="8997786" y="0"/>
                </a:lnTo>
                <a:lnTo>
                  <a:pt x="89977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281" t="0" r="-5105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34433" y="481378"/>
            <a:ext cx="8495483" cy="2822029"/>
          </a:xfrm>
          <a:custGeom>
            <a:avLst/>
            <a:gdLst/>
            <a:ahLst/>
            <a:cxnLst/>
            <a:rect r="r" b="b" t="t" l="l"/>
            <a:pathLst>
              <a:path h="2822029" w="8495483">
                <a:moveTo>
                  <a:pt x="0" y="0"/>
                </a:moveTo>
                <a:lnTo>
                  <a:pt x="8495484" y="0"/>
                </a:lnTo>
                <a:lnTo>
                  <a:pt x="8495484" y="2822029"/>
                </a:lnTo>
                <a:lnTo>
                  <a:pt x="0" y="2822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07" t="-169661" r="-111868" b="-53621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323956" y="4850470"/>
            <a:ext cx="10869283" cy="4438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05"/>
              </a:lnSpc>
              <a:spcBef>
                <a:spcPct val="0"/>
              </a:spcBef>
            </a:pPr>
            <a:r>
              <a:rPr lang="en-US" b="true" sz="4754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Que el Señor, </a:t>
            </a:r>
          </a:p>
          <a:p>
            <a:pPr algn="l" marL="0" indent="0" lvl="0">
              <a:lnSpc>
                <a:spcPts val="5705"/>
              </a:lnSpc>
              <a:spcBef>
                <a:spcPct val="0"/>
              </a:spcBef>
            </a:pPr>
            <a:r>
              <a:rPr lang="en-US" b="true" sz="4754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por su </a:t>
            </a:r>
            <a:r>
              <a:rPr lang="en-US" b="true" sz="4754" strike="noStrike" u="none">
                <a:solidFill>
                  <a:srgbClr val="2A79CF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Espíritu</a:t>
            </a:r>
            <a:r>
              <a:rPr lang="en-US" b="true" sz="4754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, </a:t>
            </a:r>
          </a:p>
          <a:p>
            <a:pPr algn="l" marL="0" indent="0" lvl="0">
              <a:lnSpc>
                <a:spcPts val="5705"/>
              </a:lnSpc>
              <a:spcBef>
                <a:spcPct val="0"/>
              </a:spcBef>
            </a:pPr>
            <a:r>
              <a:rPr lang="en-US" b="true" sz="4754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nos lleve a </a:t>
            </a:r>
            <a:r>
              <a:rPr lang="en-US" b="true" sz="4754" strike="noStrike" u="sng">
                <a:solidFill>
                  <a:srgbClr val="2A79CF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comprender</a:t>
            </a:r>
          </a:p>
          <a:p>
            <a:pPr algn="l" marL="0" indent="0" lvl="0">
              <a:lnSpc>
                <a:spcPts val="5705"/>
              </a:lnSpc>
              <a:spcBef>
                <a:spcPct val="0"/>
              </a:spcBef>
            </a:pPr>
            <a:r>
              <a:rPr lang="en-US" b="true" sz="4754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las cosas que nos son reveladas </a:t>
            </a:r>
          </a:p>
          <a:p>
            <a:pPr algn="l" marL="0" indent="0" lvl="0">
              <a:lnSpc>
                <a:spcPts val="5705"/>
              </a:lnSpc>
              <a:spcBef>
                <a:spcPct val="0"/>
              </a:spcBef>
            </a:pPr>
            <a:r>
              <a:rPr lang="en-US" b="true" sz="4754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a través del apóstol Juan</a:t>
            </a:r>
            <a:r>
              <a:rPr lang="en-US" b="true" sz="4754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 </a:t>
            </a:r>
          </a:p>
          <a:p>
            <a:pPr algn="l" marL="0" indent="0" lvl="0">
              <a:lnSpc>
                <a:spcPts val="5705"/>
              </a:lnSpc>
              <a:spcBef>
                <a:spcPct val="0"/>
              </a:spcBef>
            </a:pPr>
            <a:r>
              <a:rPr lang="en-US" b="true" sz="4754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en Patmos.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298669" y="3690351"/>
            <a:ext cx="5880088" cy="773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22"/>
              </a:lnSpc>
            </a:pPr>
            <a:r>
              <a:rPr lang="en-US" sz="4518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Ro. 16:19-20; Stg. 5:8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400000">
            <a:off x="5972231" y="-5934131"/>
            <a:ext cx="6343538" cy="18288000"/>
          </a:xfrm>
          <a:custGeom>
            <a:avLst/>
            <a:gdLst/>
            <a:ahLst/>
            <a:cxnLst/>
            <a:rect r="r" b="b" t="t" l="l"/>
            <a:pathLst>
              <a:path h="18288000" w="6343538">
                <a:moveTo>
                  <a:pt x="6343538" y="0"/>
                </a:moveTo>
                <a:lnTo>
                  <a:pt x="0" y="0"/>
                </a:lnTo>
                <a:lnTo>
                  <a:pt x="0" y="18288000"/>
                </a:lnTo>
                <a:lnTo>
                  <a:pt x="6343538" y="18288000"/>
                </a:lnTo>
                <a:lnTo>
                  <a:pt x="6343538" y="0"/>
                </a:lnTo>
                <a:close/>
              </a:path>
            </a:pathLst>
          </a:custGeom>
          <a:blipFill>
            <a:blip r:embed="rId3"/>
            <a:stretch>
              <a:fillRect l="-134920" t="0" r="0" b="-652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5686425"/>
          </a:xfrm>
          <a:custGeom>
            <a:avLst/>
            <a:gdLst/>
            <a:ahLst/>
            <a:cxnLst/>
            <a:rect r="r" b="b" t="t" l="l"/>
            <a:pathLst>
              <a:path h="5686425" w="18288000">
                <a:moveTo>
                  <a:pt x="0" y="0"/>
                </a:moveTo>
                <a:lnTo>
                  <a:pt x="18288000" y="0"/>
                </a:lnTo>
                <a:lnTo>
                  <a:pt x="18288000" y="5686425"/>
                </a:lnTo>
                <a:lnTo>
                  <a:pt x="0" y="5686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028" t="-117754" r="0" b="-3729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44000" y="4271953"/>
            <a:ext cx="8516300" cy="2828944"/>
          </a:xfrm>
          <a:custGeom>
            <a:avLst/>
            <a:gdLst/>
            <a:ahLst/>
            <a:cxnLst/>
            <a:rect r="r" b="b" t="t" l="l"/>
            <a:pathLst>
              <a:path h="2828944" w="8516300">
                <a:moveTo>
                  <a:pt x="0" y="0"/>
                </a:moveTo>
                <a:lnTo>
                  <a:pt x="8516300" y="0"/>
                </a:lnTo>
                <a:lnTo>
                  <a:pt x="8516300" y="2828944"/>
                </a:lnTo>
                <a:lnTo>
                  <a:pt x="0" y="2828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9713" t="-16055" r="-5062" b="-207227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30359" y="7015172"/>
            <a:ext cx="13982519" cy="252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0"/>
              </a:lnSpc>
              <a:spcBef>
                <a:spcPct val="0"/>
              </a:spcBef>
            </a:pPr>
            <a:r>
              <a:rPr lang="en-US" b="true" sz="4000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Que nuestro conocimiento de la Palabra no sea teórico, </a:t>
            </a:r>
          </a:p>
          <a:p>
            <a:pPr algn="l" marL="0" indent="0" lvl="0">
              <a:lnSpc>
                <a:spcPts val="4800"/>
              </a:lnSpc>
              <a:spcBef>
                <a:spcPct val="0"/>
              </a:spcBef>
            </a:pPr>
            <a:r>
              <a:rPr lang="en-US" b="true" sz="4000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sino </a:t>
            </a:r>
            <a:r>
              <a:rPr lang="en-US" b="true" sz="4000" strike="noStrike" u="none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recibido con sencillez de corazón</a:t>
            </a:r>
            <a:r>
              <a:rPr lang="en-US" b="true" sz="4000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, motivándonos </a:t>
            </a:r>
          </a:p>
          <a:p>
            <a:pPr algn="l" marL="0" indent="0" lvl="0">
              <a:lnSpc>
                <a:spcPts val="4800"/>
              </a:lnSpc>
              <a:spcBef>
                <a:spcPct val="0"/>
              </a:spcBef>
            </a:pPr>
            <a:r>
              <a:rPr lang="en-US" b="true" sz="4000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a </a:t>
            </a:r>
            <a:r>
              <a:rPr lang="en-US" b="true" sz="4000" strike="noStrike" u="none">
                <a:solidFill>
                  <a:srgbClr val="2A79C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una vida expectante</a:t>
            </a:r>
            <a:r>
              <a:rPr lang="en-US" b="true" sz="4000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 para nuestra seguridad</a:t>
            </a:r>
          </a:p>
          <a:p>
            <a:pPr algn="l" marL="0" indent="0" lvl="0">
              <a:lnSpc>
                <a:spcPts val="4800"/>
              </a:lnSpc>
              <a:spcBef>
                <a:spcPct val="0"/>
              </a:spcBef>
            </a:pPr>
            <a:r>
              <a:rPr lang="en-US" b="true" sz="4000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respecto de las cosas venideras.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6117041" cy="10287000"/>
            <a:chOff x="0" y="0"/>
            <a:chExt cx="1611073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11073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11073">
                  <a:moveTo>
                    <a:pt x="0" y="0"/>
                  </a:moveTo>
                  <a:lnTo>
                    <a:pt x="1611073" y="0"/>
                  </a:lnTo>
                  <a:lnTo>
                    <a:pt x="161107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611073" cy="26998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5400000">
            <a:off x="5609171" y="381000"/>
            <a:ext cx="10287000" cy="9525000"/>
          </a:xfrm>
          <a:custGeom>
            <a:avLst/>
            <a:gdLst/>
            <a:ahLst/>
            <a:cxnLst/>
            <a:rect r="r" b="b" t="t" l="l"/>
            <a:pathLst>
              <a:path h="9525000" w="10287000">
                <a:moveTo>
                  <a:pt x="0" y="0"/>
                </a:moveTo>
                <a:lnTo>
                  <a:pt x="10287000" y="0"/>
                </a:lnTo>
                <a:lnTo>
                  <a:pt x="10287000" y="9525000"/>
                </a:lnTo>
                <a:lnTo>
                  <a:pt x="0" y="952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3186261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96900" y="3327396"/>
            <a:ext cx="11977742" cy="6047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0"/>
              </a:lnSpc>
            </a:pPr>
            <a:r>
              <a:rPr lang="en-US" sz="5650" b="true">
                <a:solidFill>
                  <a:srgbClr val="FFFCF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Nos acercamos a lo que la Escritura contempla, como el final de los tiempos.</a:t>
            </a:r>
          </a:p>
          <a:p>
            <a:pPr algn="l">
              <a:lnSpc>
                <a:spcPts val="6780"/>
              </a:lnSpc>
            </a:pPr>
          </a:p>
          <a:p>
            <a:pPr algn="l">
              <a:lnSpc>
                <a:spcPts val="6780"/>
              </a:lnSpc>
            </a:pPr>
            <a:r>
              <a:rPr lang="en-US" sz="5650" b="true">
                <a:solidFill>
                  <a:srgbClr val="FFFCF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Mientras se acerca ese día, </a:t>
            </a:r>
          </a:p>
          <a:p>
            <a:pPr algn="l">
              <a:lnSpc>
                <a:spcPts val="6780"/>
              </a:lnSpc>
            </a:pPr>
            <a:r>
              <a:rPr lang="en-US" sz="5650" b="true">
                <a:solidFill>
                  <a:srgbClr val="FFFCF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nuestro corazón, </a:t>
            </a:r>
          </a:p>
          <a:p>
            <a:pPr algn="l">
              <a:lnSpc>
                <a:spcPts val="6780"/>
              </a:lnSpc>
            </a:pPr>
            <a:r>
              <a:rPr lang="en-US" sz="5650" b="true">
                <a:solidFill>
                  <a:srgbClr val="FFFCF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en completa serenidad y esperanza, </a:t>
            </a:r>
          </a:p>
          <a:p>
            <a:pPr algn="l">
              <a:lnSpc>
                <a:spcPts val="6780"/>
              </a:lnSpc>
            </a:pPr>
            <a:r>
              <a:rPr lang="en-US" b="true" sz="5650">
                <a:solidFill>
                  <a:srgbClr val="FFFCF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espera ese momento crucial.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6900" y="1043588"/>
            <a:ext cx="7847012" cy="2106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817"/>
              </a:lnSpc>
              <a:spcBef>
                <a:spcPct val="0"/>
              </a:spcBef>
            </a:pPr>
            <a:r>
              <a:rPr lang="en-US" b="true" sz="15443" spc="-1158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Conclusión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8574" y="349117"/>
            <a:ext cx="11828343" cy="679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81"/>
              </a:lnSpc>
              <a:spcBef>
                <a:spcPct val="0"/>
              </a:spcBef>
            </a:pPr>
            <a:r>
              <a:rPr lang="en-US" b="true" sz="5037" spc="-151" strike="noStrike" u="none">
                <a:solidFill>
                  <a:srgbClr val="A36848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Toda la Escritura es inspirada por Dios y útil…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76498" y="3122439"/>
            <a:ext cx="17135004" cy="5046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49"/>
              </a:lnSpc>
            </a:pPr>
            <a:r>
              <a:rPr lang="en-US" b="true" sz="6290" i="true">
                <a:solidFill>
                  <a:srgbClr val="33363B"/>
                </a:solidFill>
                <a:latin typeface="Times New Roman MT Semi-Bold Italics"/>
                <a:ea typeface="Times New Roman MT Semi-Bold Italics"/>
                <a:cs typeface="Times New Roman MT Semi-Bold Italics"/>
                <a:sym typeface="Times New Roman MT Semi-Bold Italics"/>
              </a:rPr>
              <a:t>Después</a:t>
            </a:r>
            <a:r>
              <a:rPr lang="en-US" b="true" sz="6290" i="true">
                <a:solidFill>
                  <a:srgbClr val="33363B"/>
                </a:solidFill>
                <a:latin typeface="Times New Roman MT Semi-Bold Italics"/>
                <a:ea typeface="Times New Roman MT Semi-Bold Italics"/>
                <a:cs typeface="Times New Roman MT Semi-Bold Italics"/>
                <a:sym typeface="Times New Roman MT Semi-Bold Italics"/>
              </a:rPr>
              <a:t> de esto oí una gran voz</a:t>
            </a:r>
          </a:p>
          <a:p>
            <a:pPr algn="ctr">
              <a:lnSpc>
                <a:spcPts val="7549"/>
              </a:lnSpc>
            </a:pPr>
            <a:r>
              <a:rPr lang="en-US" b="true" sz="6290" i="true">
                <a:solidFill>
                  <a:srgbClr val="33363B"/>
                </a:solidFill>
                <a:latin typeface="Times New Roman MT Semi-Bold Italics"/>
                <a:ea typeface="Times New Roman MT Semi-Bold Italics"/>
                <a:cs typeface="Times New Roman MT Semi-Bold Italics"/>
                <a:sym typeface="Times New Roman MT Semi-Bold Italics"/>
              </a:rPr>
              <a:t>de gran multitud en el cielo, que decía: ¡Aleluya! Salvación y honra y gloria</a:t>
            </a:r>
          </a:p>
          <a:p>
            <a:pPr algn="ctr">
              <a:lnSpc>
                <a:spcPts val="7549"/>
              </a:lnSpc>
            </a:pPr>
            <a:r>
              <a:rPr lang="en-US" b="true" sz="6290" i="true">
                <a:solidFill>
                  <a:srgbClr val="33363B"/>
                </a:solidFill>
                <a:latin typeface="Times New Roman MT Semi-Bold Italics"/>
                <a:ea typeface="Times New Roman MT Semi-Bold Italics"/>
                <a:cs typeface="Times New Roman MT Semi-Bold Italics"/>
                <a:sym typeface="Times New Roman MT Semi-Bold Italics"/>
              </a:rPr>
              <a:t>y poder son del Señor Dios nuestro.</a:t>
            </a:r>
          </a:p>
          <a:p>
            <a:pPr algn="ctr">
              <a:lnSpc>
                <a:spcPts val="1281"/>
              </a:lnSpc>
            </a:pPr>
          </a:p>
          <a:p>
            <a:pPr algn="ctr">
              <a:lnSpc>
                <a:spcPts val="7144"/>
              </a:lnSpc>
            </a:pPr>
            <a:r>
              <a:rPr lang="en-US" b="true" sz="5953" i="true">
                <a:solidFill>
                  <a:srgbClr val="387BC4"/>
                </a:solidFill>
                <a:latin typeface="Times New Roman MT Semi-Bold Italics"/>
                <a:ea typeface="Times New Roman MT Semi-Bold Italics"/>
                <a:cs typeface="Times New Roman MT Semi-Bold Italics"/>
                <a:sym typeface="Times New Roman MT Semi-Bold Italics"/>
              </a:rPr>
              <a:t>Apocalipsis 19:1</a:t>
            </a:r>
          </a:p>
        </p:txBody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2838450" y="7658145"/>
            <a:ext cx="12611100" cy="5513690"/>
            <a:chOff x="0" y="0"/>
            <a:chExt cx="16814800" cy="73515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814800" cy="7351649"/>
            </a:xfrm>
            <a:custGeom>
              <a:avLst/>
              <a:gdLst/>
              <a:ahLst/>
              <a:cxnLst/>
              <a:rect r="r" b="b" t="t" l="l"/>
              <a:pathLst>
                <a:path h="7351649" w="16814800">
                  <a:moveTo>
                    <a:pt x="0" y="0"/>
                  </a:moveTo>
                  <a:lnTo>
                    <a:pt x="16814800" y="0"/>
                  </a:lnTo>
                  <a:lnTo>
                    <a:pt x="16814800" y="7351649"/>
                  </a:lnTo>
                  <a:lnTo>
                    <a:pt x="0" y="735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8650998" y="1327577"/>
            <a:ext cx="9470514" cy="2012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245"/>
              </a:lnSpc>
            </a:pPr>
            <a:r>
              <a:rPr lang="en-US" b="true" sz="14753" spc="-1106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Pasaje Bíblico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9727555" y="1064575"/>
            <a:ext cx="485306" cy="337774"/>
            <a:chOff x="0" y="0"/>
            <a:chExt cx="695528" cy="4840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1815" y="24547"/>
              <a:ext cx="651898" cy="459543"/>
            </a:xfrm>
            <a:custGeom>
              <a:avLst/>
              <a:gdLst/>
              <a:ahLst/>
              <a:cxnLst/>
              <a:rect r="r" b="b" t="t" l="l"/>
              <a:pathLst>
                <a:path h="459543" w="651898">
                  <a:moveTo>
                    <a:pt x="353871" y="14321"/>
                  </a:moveTo>
                  <a:lnTo>
                    <a:pt x="645790" y="420674"/>
                  </a:lnTo>
                  <a:cubicBezTo>
                    <a:pt x="651162" y="428152"/>
                    <a:pt x="651898" y="438006"/>
                    <a:pt x="647696" y="446198"/>
                  </a:cubicBezTo>
                  <a:cubicBezTo>
                    <a:pt x="643494" y="454391"/>
                    <a:pt x="635062" y="459543"/>
                    <a:pt x="625855" y="459543"/>
                  </a:cubicBezTo>
                  <a:lnTo>
                    <a:pt x="26043" y="459543"/>
                  </a:lnTo>
                  <a:cubicBezTo>
                    <a:pt x="16836" y="459543"/>
                    <a:pt x="8404" y="454391"/>
                    <a:pt x="4202" y="446198"/>
                  </a:cubicBezTo>
                  <a:cubicBezTo>
                    <a:pt x="0" y="438006"/>
                    <a:pt x="736" y="428152"/>
                    <a:pt x="6107" y="420674"/>
                  </a:cubicBezTo>
                  <a:lnTo>
                    <a:pt x="298026" y="14321"/>
                  </a:lnTo>
                  <a:cubicBezTo>
                    <a:pt x="304485" y="5330"/>
                    <a:pt x="314878" y="0"/>
                    <a:pt x="325949" y="0"/>
                  </a:cubicBezTo>
                  <a:cubicBezTo>
                    <a:pt x="337019" y="0"/>
                    <a:pt x="347412" y="5330"/>
                    <a:pt x="353871" y="14321"/>
                  </a:cubicBezTo>
                  <a:close/>
                </a:path>
              </a:pathLst>
            </a:custGeom>
            <a:solidFill>
              <a:srgbClr val="387BC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08676" y="234281"/>
              <a:ext cx="478175" cy="2152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5400000">
            <a:off x="9727555" y="6253218"/>
            <a:ext cx="485306" cy="337774"/>
            <a:chOff x="0" y="0"/>
            <a:chExt cx="695528" cy="4840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21815" y="24547"/>
              <a:ext cx="651898" cy="459543"/>
            </a:xfrm>
            <a:custGeom>
              <a:avLst/>
              <a:gdLst/>
              <a:ahLst/>
              <a:cxnLst/>
              <a:rect r="r" b="b" t="t" l="l"/>
              <a:pathLst>
                <a:path h="459543" w="651898">
                  <a:moveTo>
                    <a:pt x="353871" y="14321"/>
                  </a:moveTo>
                  <a:lnTo>
                    <a:pt x="645790" y="420674"/>
                  </a:lnTo>
                  <a:cubicBezTo>
                    <a:pt x="651162" y="428152"/>
                    <a:pt x="651898" y="438006"/>
                    <a:pt x="647696" y="446198"/>
                  </a:cubicBezTo>
                  <a:cubicBezTo>
                    <a:pt x="643494" y="454391"/>
                    <a:pt x="635062" y="459543"/>
                    <a:pt x="625855" y="459543"/>
                  </a:cubicBezTo>
                  <a:lnTo>
                    <a:pt x="26043" y="459543"/>
                  </a:lnTo>
                  <a:cubicBezTo>
                    <a:pt x="16836" y="459543"/>
                    <a:pt x="8404" y="454391"/>
                    <a:pt x="4202" y="446198"/>
                  </a:cubicBezTo>
                  <a:cubicBezTo>
                    <a:pt x="0" y="438006"/>
                    <a:pt x="736" y="428152"/>
                    <a:pt x="6107" y="420674"/>
                  </a:cubicBezTo>
                  <a:lnTo>
                    <a:pt x="298026" y="14321"/>
                  </a:lnTo>
                  <a:cubicBezTo>
                    <a:pt x="304485" y="5330"/>
                    <a:pt x="314878" y="0"/>
                    <a:pt x="325949" y="0"/>
                  </a:cubicBezTo>
                  <a:cubicBezTo>
                    <a:pt x="337019" y="0"/>
                    <a:pt x="347412" y="5330"/>
                    <a:pt x="353871" y="14321"/>
                  </a:cubicBezTo>
                  <a:close/>
                </a:path>
              </a:pathLst>
            </a:custGeom>
            <a:solidFill>
              <a:srgbClr val="387BC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08676" y="234281"/>
              <a:ext cx="478175" cy="2152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0" y="0"/>
            <a:ext cx="9180476" cy="9677066"/>
          </a:xfrm>
          <a:custGeom>
            <a:avLst/>
            <a:gdLst/>
            <a:ahLst/>
            <a:cxnLst/>
            <a:rect r="r" b="b" t="t" l="l"/>
            <a:pathLst>
              <a:path h="9677066" w="9180476">
                <a:moveTo>
                  <a:pt x="0" y="0"/>
                </a:moveTo>
                <a:lnTo>
                  <a:pt x="9180476" y="0"/>
                </a:lnTo>
                <a:lnTo>
                  <a:pt x="9180476" y="9677066"/>
                </a:lnTo>
                <a:lnTo>
                  <a:pt x="0" y="9677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2302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5622901"/>
            <a:ext cx="9180476" cy="5244347"/>
          </a:xfrm>
          <a:custGeom>
            <a:avLst/>
            <a:gdLst/>
            <a:ahLst/>
            <a:cxnLst/>
            <a:rect r="r" b="b" t="t" l="l"/>
            <a:pathLst>
              <a:path h="5244347" w="9180476">
                <a:moveTo>
                  <a:pt x="0" y="0"/>
                </a:moveTo>
                <a:lnTo>
                  <a:pt x="9180476" y="0"/>
                </a:lnTo>
                <a:lnTo>
                  <a:pt x="9180476" y="5244347"/>
                </a:lnTo>
                <a:lnTo>
                  <a:pt x="0" y="52443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99706" y="5936965"/>
            <a:ext cx="7315961" cy="1094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9"/>
              </a:lnSpc>
              <a:spcBef>
                <a:spcPct val="0"/>
              </a:spcBef>
            </a:pPr>
            <a:r>
              <a:rPr lang="en-US" b="true" sz="6999" spc="-209" strike="noStrike" u="none">
                <a:solidFill>
                  <a:srgbClr val="167A5F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Verdad Bíblica Aplicada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01320" y="2144440"/>
            <a:ext cx="7814347" cy="3076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La Palabra de Dios nos enseña </a:t>
            </a:r>
          </a:p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el desenlace cuando</a:t>
            </a:r>
          </a:p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los antagonistas principales </a:t>
            </a:r>
          </a:p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del Señor morderán también </a:t>
            </a:r>
          </a:p>
          <a:p>
            <a:pPr algn="l">
              <a:lnSpc>
                <a:spcPts val="4799"/>
              </a:lnSpc>
            </a:pPr>
            <a:r>
              <a:rPr lang="en-US" sz="3999" b="tru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la derrota y el mal desaparecerá.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875318" y="6954870"/>
            <a:ext cx="8103160" cy="2476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99"/>
              </a:lnSpc>
              <a:spcBef>
                <a:spcPct val="0"/>
              </a:spcBef>
            </a:pPr>
            <a:r>
              <a:rPr lang="en-US" b="true" sz="3999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La Palabra de Dios nos enseña y muestra el panorama de gozo, pues el trabajo del alma del Señor se ha realizado y Él está saciado.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99706" y="799346"/>
            <a:ext cx="4730538" cy="1094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9"/>
              </a:lnSpc>
              <a:spcBef>
                <a:spcPct val="0"/>
              </a:spcBef>
            </a:pPr>
            <a:r>
              <a:rPr lang="en-US" b="true" sz="6999" spc="-209">
                <a:solidFill>
                  <a:srgbClr val="167A5F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Verdad Bíblica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53298" y="3297076"/>
            <a:ext cx="4133017" cy="2943052"/>
          </a:xfrm>
          <a:custGeom>
            <a:avLst/>
            <a:gdLst/>
            <a:ahLst/>
            <a:cxnLst/>
            <a:rect r="r" b="b" t="t" l="l"/>
            <a:pathLst>
              <a:path h="2943052" w="4133017">
                <a:moveTo>
                  <a:pt x="0" y="0"/>
                </a:moveTo>
                <a:lnTo>
                  <a:pt x="4133017" y="0"/>
                </a:lnTo>
                <a:lnTo>
                  <a:pt x="4133017" y="2943052"/>
                </a:lnTo>
                <a:lnTo>
                  <a:pt x="0" y="2943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10800000">
            <a:off x="9220200" y="0"/>
            <a:ext cx="8377605" cy="10287000"/>
          </a:xfrm>
          <a:custGeom>
            <a:avLst/>
            <a:gdLst/>
            <a:ahLst/>
            <a:cxnLst/>
            <a:rect r="r" b="b" t="t" l="l"/>
            <a:pathLst>
              <a:path h="10287000" w="8377605">
                <a:moveTo>
                  <a:pt x="0" y="0"/>
                </a:moveTo>
                <a:lnTo>
                  <a:pt x="8377605" y="0"/>
                </a:lnTo>
                <a:lnTo>
                  <a:pt x="83776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306" r="0" b="-415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03198" y="0"/>
            <a:ext cx="8684802" cy="10287000"/>
          </a:xfrm>
          <a:custGeom>
            <a:avLst/>
            <a:gdLst/>
            <a:ahLst/>
            <a:cxnLst/>
            <a:rect r="r" b="b" t="t" l="l"/>
            <a:pathLst>
              <a:path h="10287000" w="8684802">
                <a:moveTo>
                  <a:pt x="0" y="0"/>
                </a:moveTo>
                <a:lnTo>
                  <a:pt x="8684802" y="0"/>
                </a:lnTo>
                <a:lnTo>
                  <a:pt x="86848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997" t="-2831" r="-8804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03198" y="0"/>
            <a:ext cx="8684802" cy="10287000"/>
          </a:xfrm>
          <a:custGeom>
            <a:avLst/>
            <a:gdLst/>
            <a:ahLst/>
            <a:cxnLst/>
            <a:rect r="r" b="b" t="t" l="l"/>
            <a:pathLst>
              <a:path h="10287000" w="8684802">
                <a:moveTo>
                  <a:pt x="0" y="0"/>
                </a:moveTo>
                <a:lnTo>
                  <a:pt x="8684802" y="0"/>
                </a:lnTo>
                <a:lnTo>
                  <a:pt x="86848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5097" t="0" r="-5641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3722" y="2584695"/>
            <a:ext cx="1919385" cy="2943052"/>
          </a:xfrm>
          <a:custGeom>
            <a:avLst/>
            <a:gdLst/>
            <a:ahLst/>
            <a:cxnLst/>
            <a:rect r="r" b="b" t="t" l="l"/>
            <a:pathLst>
              <a:path h="2943052" w="1919385">
                <a:moveTo>
                  <a:pt x="0" y="0"/>
                </a:moveTo>
                <a:lnTo>
                  <a:pt x="1919385" y="0"/>
                </a:lnTo>
                <a:lnTo>
                  <a:pt x="1919385" y="2943052"/>
                </a:lnTo>
                <a:lnTo>
                  <a:pt x="0" y="2943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533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588366" y="2696828"/>
            <a:ext cx="7940567" cy="699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3"/>
              </a:lnSpc>
            </a:pPr>
            <a:r>
              <a:rPr lang="en-US" sz="416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Desde el cielo, un estruendo</a:t>
            </a:r>
          </a:p>
          <a:p>
            <a:pPr algn="ctr">
              <a:lnSpc>
                <a:spcPts val="5003"/>
              </a:lnSpc>
            </a:pPr>
            <a:r>
              <a:rPr lang="en-US" sz="416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de alabanzas resuena...</a:t>
            </a:r>
          </a:p>
          <a:p>
            <a:pPr algn="ctr">
              <a:lnSpc>
                <a:spcPts val="1876"/>
              </a:lnSpc>
            </a:pPr>
          </a:p>
          <a:p>
            <a:pPr algn="ctr">
              <a:lnSpc>
                <a:spcPts val="7880"/>
              </a:lnSpc>
            </a:pPr>
            <a:r>
              <a:rPr lang="en-US" b="true" sz="6566" i="true">
                <a:solidFill>
                  <a:srgbClr val="2A79CF"/>
                </a:solidFill>
                <a:latin typeface="Times New Roman MT Bold Italics"/>
                <a:ea typeface="Times New Roman MT Bold Italics"/>
                <a:cs typeface="Times New Roman MT Bold Italics"/>
                <a:sym typeface="Times New Roman MT Bold Italics"/>
              </a:rPr>
              <a:t>¡Aleluya!</a:t>
            </a:r>
          </a:p>
          <a:p>
            <a:pPr algn="ctr">
              <a:lnSpc>
                <a:spcPts val="5003"/>
              </a:lnSpc>
            </a:pPr>
          </a:p>
          <a:p>
            <a:pPr algn="ctr">
              <a:lnSpc>
                <a:spcPts val="5003"/>
              </a:lnSpc>
            </a:pPr>
            <a:r>
              <a:rPr lang="en-US" sz="416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El gozo no se puede describir </a:t>
            </a:r>
          </a:p>
          <a:p>
            <a:pPr algn="ctr">
              <a:lnSpc>
                <a:spcPts val="5003"/>
              </a:lnSpc>
            </a:pPr>
            <a:r>
              <a:rPr lang="en-US" sz="416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por la llegada de las Bodas </a:t>
            </a:r>
          </a:p>
          <a:p>
            <a:pPr algn="ctr">
              <a:lnSpc>
                <a:spcPts val="5003"/>
              </a:lnSpc>
            </a:pPr>
            <a:r>
              <a:rPr lang="en-US" sz="416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del Corderno y por una esposa,</a:t>
            </a:r>
          </a:p>
          <a:p>
            <a:pPr algn="ctr">
              <a:lnSpc>
                <a:spcPts val="5003"/>
              </a:lnSpc>
            </a:pPr>
            <a:r>
              <a:rPr lang="en-US" sz="416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la Iglesia, vestida de lino blanco </a:t>
            </a:r>
          </a:p>
          <a:p>
            <a:pPr algn="ctr">
              <a:lnSpc>
                <a:spcPts val="5003"/>
              </a:lnSpc>
            </a:pPr>
            <a:r>
              <a:rPr lang="en-US" sz="416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y resplandeciente, que son</a:t>
            </a:r>
          </a:p>
          <a:p>
            <a:pPr algn="ctr">
              <a:lnSpc>
                <a:spcPts val="5003"/>
              </a:lnSpc>
            </a:pPr>
            <a:r>
              <a:rPr lang="en-US" sz="416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las acciones justas de los santos.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7450" y="774816"/>
            <a:ext cx="8862399" cy="2017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245"/>
              </a:lnSpc>
              <a:spcBef>
                <a:spcPct val="0"/>
              </a:spcBef>
            </a:pPr>
            <a:r>
              <a:rPr lang="en-US" b="true" sz="14753" spc="-1106" strike="noStrike" u="none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Introducción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0675091" y="0"/>
            <a:ext cx="7612909" cy="10287000"/>
          </a:xfrm>
          <a:custGeom>
            <a:avLst/>
            <a:gdLst/>
            <a:ahLst/>
            <a:cxnLst/>
            <a:rect r="r" b="b" t="t" l="l"/>
            <a:pathLst>
              <a:path h="10287000" w="7612909">
                <a:moveTo>
                  <a:pt x="0" y="0"/>
                </a:moveTo>
                <a:lnTo>
                  <a:pt x="7612909" y="0"/>
                </a:lnTo>
                <a:lnTo>
                  <a:pt x="7612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44" t="-3232" r="0" b="-323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069459" y="0"/>
            <a:ext cx="7218541" cy="10287000"/>
          </a:xfrm>
          <a:custGeom>
            <a:avLst/>
            <a:gdLst/>
            <a:ahLst/>
            <a:cxnLst/>
            <a:rect r="r" b="b" t="t" l="l"/>
            <a:pathLst>
              <a:path h="10287000" w="7218541">
                <a:moveTo>
                  <a:pt x="0" y="0"/>
                </a:moveTo>
                <a:lnTo>
                  <a:pt x="7218541" y="0"/>
                </a:lnTo>
                <a:lnTo>
                  <a:pt x="72185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182" t="-32810" r="-45084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90950" y="391411"/>
            <a:ext cx="11069338" cy="1879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b="true" sz="7777" spc="-583">
                <a:solidFill>
                  <a:srgbClr val="1F5DA2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1. La Cena de las Bodas </a:t>
            </a:r>
          </a:p>
          <a:p>
            <a:pPr algn="l" marL="0" indent="0" lvl="0">
              <a:lnSpc>
                <a:spcPts val="6455"/>
              </a:lnSpc>
              <a:spcBef>
                <a:spcPct val="0"/>
              </a:spcBef>
            </a:pPr>
            <a:r>
              <a:rPr lang="en-US" b="true" sz="7777" spc="-583">
                <a:solidFill>
                  <a:srgbClr val="1F5DA2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    del Cordero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175418"/>
            <a:ext cx="8620596" cy="827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27"/>
              </a:lnSpc>
              <a:spcBef>
                <a:spcPct val="0"/>
              </a:spcBef>
            </a:pPr>
            <a:r>
              <a:rPr lang="en-US" b="true" sz="6057" spc="-181">
                <a:solidFill>
                  <a:srgbClr val="167A5F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Apocalipsis 19:9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649296" y="432585"/>
            <a:ext cx="6774202" cy="2250254"/>
          </a:xfrm>
          <a:custGeom>
            <a:avLst/>
            <a:gdLst/>
            <a:ahLst/>
            <a:cxnLst/>
            <a:rect r="r" b="b" t="t" l="l"/>
            <a:pathLst>
              <a:path h="2250254" w="6774202">
                <a:moveTo>
                  <a:pt x="0" y="0"/>
                </a:moveTo>
                <a:lnTo>
                  <a:pt x="6774202" y="0"/>
                </a:lnTo>
                <a:lnTo>
                  <a:pt x="6774202" y="2250254"/>
                </a:lnTo>
                <a:lnTo>
                  <a:pt x="0" y="22502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43" t="-16330" r="-112232" b="-206951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5513836" y="3340064"/>
            <a:ext cx="4135460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b="true" sz="41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1. El Esposo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551756" y="3830160"/>
            <a:ext cx="3800031" cy="3833820"/>
            <a:chOff x="0" y="0"/>
            <a:chExt cx="805636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05636" cy="812800"/>
            </a:xfrm>
            <a:custGeom>
              <a:avLst/>
              <a:gdLst/>
              <a:ahLst/>
              <a:cxnLst/>
              <a:rect r="r" b="b" t="t" l="l"/>
              <a:pathLst>
                <a:path h="812800" w="805636">
                  <a:moveTo>
                    <a:pt x="402818" y="0"/>
                  </a:moveTo>
                  <a:cubicBezTo>
                    <a:pt x="180348" y="0"/>
                    <a:pt x="0" y="181951"/>
                    <a:pt x="0" y="406400"/>
                  </a:cubicBezTo>
                  <a:cubicBezTo>
                    <a:pt x="0" y="630849"/>
                    <a:pt x="180348" y="812800"/>
                    <a:pt x="402818" y="812800"/>
                  </a:cubicBezTo>
                  <a:cubicBezTo>
                    <a:pt x="625288" y="812800"/>
                    <a:pt x="805636" y="630849"/>
                    <a:pt x="805636" y="406400"/>
                  </a:cubicBezTo>
                  <a:cubicBezTo>
                    <a:pt x="805636" y="181951"/>
                    <a:pt x="625288" y="0"/>
                    <a:pt x="402818" y="0"/>
                  </a:cubicBezTo>
                  <a:close/>
                </a:path>
              </a:pathLst>
            </a:custGeom>
            <a:solidFill>
              <a:srgbClr val="2A79CF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5528" y="19050"/>
              <a:ext cx="65458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52320" y="5067300"/>
            <a:ext cx="2798903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99"/>
              </a:lnSpc>
              <a:spcBef>
                <a:spcPct val="0"/>
              </a:spcBef>
            </a:pPr>
            <a:r>
              <a:rPr lang="en-US" b="true" sz="3999">
                <a:solidFill>
                  <a:srgbClr val="FFFFF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Cuestiones importantes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392858" y="4419600"/>
            <a:ext cx="5502285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b="true" sz="41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2. La esposa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36195" y="5537962"/>
            <a:ext cx="4473348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b="true" sz="41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3. Los invitados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338998" y="7871587"/>
            <a:ext cx="4158271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b="true" sz="41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5. Los resultados</a:t>
            </a:r>
          </a:p>
        </p:txBody>
      </p:sp>
      <p:sp>
        <p:nvSpPr>
          <p:cNvPr name="AutoShape 16" id="16"/>
          <p:cNvSpPr/>
          <p:nvPr/>
        </p:nvSpPr>
        <p:spPr>
          <a:xfrm flipV="true">
            <a:off x="4046392" y="3744876"/>
            <a:ext cx="1467444" cy="959518"/>
          </a:xfrm>
          <a:prstGeom prst="line">
            <a:avLst/>
          </a:prstGeom>
          <a:ln cap="flat" w="47625">
            <a:solidFill>
              <a:srgbClr val="2A79CF">
                <a:alpha val="85882"/>
              </a:srgbClr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7" id="17"/>
          <p:cNvSpPr/>
          <p:nvPr/>
        </p:nvSpPr>
        <p:spPr>
          <a:xfrm flipV="true">
            <a:off x="3851223" y="4824412"/>
            <a:ext cx="2541635" cy="592775"/>
          </a:xfrm>
          <a:prstGeom prst="line">
            <a:avLst/>
          </a:prstGeom>
          <a:ln cap="flat" w="47625">
            <a:solidFill>
              <a:srgbClr val="2A79CF">
                <a:alpha val="85882"/>
              </a:srgbClr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8" id="18"/>
          <p:cNvSpPr/>
          <p:nvPr/>
        </p:nvSpPr>
        <p:spPr>
          <a:xfrm>
            <a:off x="3851223" y="5807157"/>
            <a:ext cx="2984972" cy="135617"/>
          </a:xfrm>
          <a:prstGeom prst="line">
            <a:avLst/>
          </a:prstGeom>
          <a:ln cap="flat" w="47625">
            <a:solidFill>
              <a:srgbClr val="2A79CF">
                <a:alpha val="85882"/>
              </a:srgbClr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9" id="19"/>
          <p:cNvSpPr/>
          <p:nvPr/>
        </p:nvSpPr>
        <p:spPr>
          <a:xfrm>
            <a:off x="3135811" y="6343650"/>
            <a:ext cx="2203187" cy="1932749"/>
          </a:xfrm>
          <a:prstGeom prst="line">
            <a:avLst/>
          </a:prstGeom>
          <a:ln cap="flat" w="47625">
            <a:solidFill>
              <a:srgbClr val="2A79CF">
                <a:alpha val="85882"/>
              </a:srgbClr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20" id="20"/>
          <p:cNvSpPr txBox="true"/>
          <p:nvPr/>
        </p:nvSpPr>
        <p:spPr>
          <a:xfrm rot="0">
            <a:off x="6514260" y="6757162"/>
            <a:ext cx="3393149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b="true" sz="41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4. La fiesta</a:t>
            </a:r>
          </a:p>
        </p:txBody>
      </p:sp>
      <p:sp>
        <p:nvSpPr>
          <p:cNvPr name="AutoShape 21" id="21"/>
          <p:cNvSpPr/>
          <p:nvPr/>
        </p:nvSpPr>
        <p:spPr>
          <a:xfrm>
            <a:off x="4248269" y="6372763"/>
            <a:ext cx="2265991" cy="789211"/>
          </a:xfrm>
          <a:prstGeom prst="line">
            <a:avLst/>
          </a:prstGeom>
          <a:ln cap="flat" w="47625">
            <a:solidFill>
              <a:srgbClr val="2A79CF">
                <a:alpha val="85882"/>
              </a:srgbClr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22" id="22"/>
          <p:cNvSpPr txBox="true"/>
          <p:nvPr/>
        </p:nvSpPr>
        <p:spPr>
          <a:xfrm rot="0">
            <a:off x="313631" y="9233662"/>
            <a:ext cx="7104503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2a Co. 11:2; Ef. 5:26-27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10800000">
            <a:off x="237798" y="0"/>
            <a:ext cx="8377605" cy="10287000"/>
          </a:xfrm>
          <a:custGeom>
            <a:avLst/>
            <a:gdLst/>
            <a:ahLst/>
            <a:cxnLst/>
            <a:rect r="r" b="b" t="t" l="l"/>
            <a:pathLst>
              <a:path h="10287000" w="8377605">
                <a:moveTo>
                  <a:pt x="8377605" y="0"/>
                </a:moveTo>
                <a:lnTo>
                  <a:pt x="0" y="0"/>
                </a:lnTo>
                <a:lnTo>
                  <a:pt x="0" y="10287000"/>
                </a:lnTo>
                <a:lnTo>
                  <a:pt x="8377605" y="10287000"/>
                </a:lnTo>
                <a:lnTo>
                  <a:pt x="8377605" y="0"/>
                </a:lnTo>
                <a:close/>
              </a:path>
            </a:pathLst>
          </a:custGeom>
          <a:blipFill>
            <a:blip r:embed="rId3"/>
            <a:stretch>
              <a:fillRect l="0" t="-3232" r="0" b="-323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7684413" cy="10387805"/>
          </a:xfrm>
          <a:custGeom>
            <a:avLst/>
            <a:gdLst/>
            <a:ahLst/>
            <a:cxnLst/>
            <a:rect r="r" b="b" t="t" l="l"/>
            <a:pathLst>
              <a:path h="10387805" w="7684413">
                <a:moveTo>
                  <a:pt x="0" y="0"/>
                </a:moveTo>
                <a:lnTo>
                  <a:pt x="7684413" y="0"/>
                </a:lnTo>
                <a:lnTo>
                  <a:pt x="7684413" y="10387805"/>
                </a:lnTo>
                <a:lnTo>
                  <a:pt x="0" y="10387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568" t="-170028" r="-257692" b="-11270"/>
            </a:stretch>
          </a:blipFill>
        </p:spPr>
      </p:sp>
      <p:sp>
        <p:nvSpPr>
          <p:cNvPr name="AutoShape 5" id="5"/>
          <p:cNvSpPr/>
          <p:nvPr/>
        </p:nvSpPr>
        <p:spPr>
          <a:xfrm flipH="true">
            <a:off x="13904719" y="1825032"/>
            <a:ext cx="2673001" cy="2003148"/>
          </a:xfrm>
          <a:prstGeom prst="line">
            <a:avLst/>
          </a:prstGeom>
          <a:ln cap="flat" w="47625">
            <a:solidFill>
              <a:srgbClr val="2A79CF">
                <a:alpha val="85882"/>
              </a:srgbClr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6" id="6"/>
          <p:cNvSpPr/>
          <p:nvPr/>
        </p:nvSpPr>
        <p:spPr>
          <a:xfrm flipH="true">
            <a:off x="15608214" y="1245620"/>
            <a:ext cx="696399" cy="3555527"/>
          </a:xfrm>
          <a:prstGeom prst="line">
            <a:avLst/>
          </a:prstGeom>
          <a:ln cap="flat" w="47625">
            <a:solidFill>
              <a:srgbClr val="2A79CF">
                <a:alpha val="85882"/>
              </a:srgbClr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7" id="7"/>
          <p:cNvGrpSpPr/>
          <p:nvPr/>
        </p:nvGrpSpPr>
        <p:grpSpPr>
          <a:xfrm rot="0">
            <a:off x="14363116" y="403229"/>
            <a:ext cx="3518850" cy="3518850"/>
            <a:chOff x="0" y="0"/>
            <a:chExt cx="4691800" cy="4691800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691800" cy="4691800"/>
              <a:chOff x="0" y="0"/>
              <a:chExt cx="812800" cy="8128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A79C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180038" y="669500"/>
              <a:ext cx="4331723" cy="3276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b="true">
                  <a:solidFill>
                    <a:srgbClr val="FFFFFF"/>
                  </a:solidFill>
                  <a:latin typeface="Times New Roman MT Bold"/>
                  <a:ea typeface="Times New Roman MT Bold"/>
                  <a:cs typeface="Times New Roman MT Bold"/>
                  <a:sym typeface="Times New Roman MT Bold"/>
                </a:rPr>
                <a:t>¿Qué es</a:t>
              </a:r>
            </a:p>
            <a:p>
              <a:pPr algn="ctr" marL="0" indent="0" lvl="0">
                <a:lnSpc>
                  <a:spcPts val="47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FFFFFF"/>
                  </a:solidFill>
                  <a:latin typeface="Times New Roman MT Bold"/>
                  <a:ea typeface="Times New Roman MT Bold"/>
                  <a:cs typeface="Times New Roman MT Bold"/>
                  <a:sym typeface="Times New Roman MT Bold"/>
                </a:rPr>
                <a:t>la Cena de las Bodas del Cordero?</a:t>
              </a:r>
            </a:p>
          </p:txBody>
        </p:sp>
      </p:grpSp>
      <p:sp>
        <p:nvSpPr>
          <p:cNvPr name="AutoShape 12" id="12"/>
          <p:cNvSpPr/>
          <p:nvPr/>
        </p:nvSpPr>
        <p:spPr>
          <a:xfrm flipH="true">
            <a:off x="13595477" y="2162654"/>
            <a:ext cx="997183" cy="0"/>
          </a:xfrm>
          <a:prstGeom prst="line">
            <a:avLst/>
          </a:prstGeom>
          <a:ln cap="flat" w="47625">
            <a:solidFill>
              <a:srgbClr val="2A79CF">
                <a:alpha val="85882"/>
              </a:srgbClr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0" y="0"/>
            <a:ext cx="8224878" cy="10287000"/>
          </a:xfrm>
          <a:custGeom>
            <a:avLst/>
            <a:gdLst/>
            <a:ahLst/>
            <a:cxnLst/>
            <a:rect r="r" b="b" t="t" l="l"/>
            <a:pathLst>
              <a:path h="10287000" w="8224878">
                <a:moveTo>
                  <a:pt x="0" y="0"/>
                </a:moveTo>
                <a:lnTo>
                  <a:pt x="8224878" y="0"/>
                </a:lnTo>
                <a:lnTo>
                  <a:pt x="82248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404" t="-102469" r="-85886" b="-20835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996403" y="1486379"/>
            <a:ext cx="4599074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1. Es la realización de una unión anhelada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44306" y="3451942"/>
            <a:ext cx="346041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2. Es comunión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065596" y="4724947"/>
            <a:ext cx="5054127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3. Es satisfacción plena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996403" y="6629947"/>
            <a:ext cx="8679115" cy="3276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El resultado de las Bodas del Cordero será</a:t>
            </a:r>
            <a:r>
              <a:rPr lang="en-US" sz="4199" b="true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consumación plena de los propósitos del Señor</a:t>
            </a: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, preparados </a:t>
            </a:r>
          </a:p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desde antes de la consumación </a:t>
            </a:r>
          </a:p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de los tiempos.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702581" y="5315497"/>
            <a:ext cx="2020754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Ef. 5:32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0986299" y="0"/>
            <a:ext cx="7301701" cy="10287000"/>
          </a:xfrm>
          <a:custGeom>
            <a:avLst/>
            <a:gdLst/>
            <a:ahLst/>
            <a:cxnLst/>
            <a:rect r="r" b="b" t="t" l="l"/>
            <a:pathLst>
              <a:path h="10287000" w="7301701">
                <a:moveTo>
                  <a:pt x="0" y="0"/>
                </a:moveTo>
                <a:lnTo>
                  <a:pt x="7301701" y="0"/>
                </a:lnTo>
                <a:lnTo>
                  <a:pt x="73017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34" t="-3232" r="0" b="-323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60288" y="0"/>
            <a:ext cx="6927712" cy="10287000"/>
          </a:xfrm>
          <a:custGeom>
            <a:avLst/>
            <a:gdLst/>
            <a:ahLst/>
            <a:cxnLst/>
            <a:rect r="r" b="b" t="t" l="l"/>
            <a:pathLst>
              <a:path h="10287000" w="6927712">
                <a:moveTo>
                  <a:pt x="0" y="0"/>
                </a:moveTo>
                <a:lnTo>
                  <a:pt x="6927712" y="0"/>
                </a:lnTo>
                <a:lnTo>
                  <a:pt x="69277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443" r="-97211" b="-1367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90950" y="391411"/>
            <a:ext cx="11069338" cy="2699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55"/>
              </a:lnSpc>
            </a:pPr>
            <a:r>
              <a:rPr lang="en-US" sz="7777" spc="-583" b="true">
                <a:solidFill>
                  <a:srgbClr val="1F5DA2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2. El Cordero desciende </a:t>
            </a:r>
          </a:p>
          <a:p>
            <a:pPr algn="l">
              <a:lnSpc>
                <a:spcPts val="6455"/>
              </a:lnSpc>
            </a:pPr>
            <a:r>
              <a:rPr lang="en-US" sz="7777" spc="-583" b="true">
                <a:solidFill>
                  <a:srgbClr val="1F5DA2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   a la tierra con Poder y Gloria </a:t>
            </a:r>
          </a:p>
          <a:p>
            <a:pPr algn="l" marL="0" indent="0" lvl="0">
              <a:lnSpc>
                <a:spcPts val="6455"/>
              </a:lnSpc>
              <a:spcBef>
                <a:spcPct val="0"/>
              </a:spcBef>
            </a:pPr>
            <a:r>
              <a:rPr lang="en-US" b="true" sz="7777" spc="-583">
                <a:solidFill>
                  <a:srgbClr val="1F5DA2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   para vencer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360288" y="0"/>
            <a:ext cx="6927712" cy="10287000"/>
          </a:xfrm>
          <a:custGeom>
            <a:avLst/>
            <a:gdLst/>
            <a:ahLst/>
            <a:cxnLst/>
            <a:rect r="r" b="b" t="t" l="l"/>
            <a:pathLst>
              <a:path h="10287000" w="6927712">
                <a:moveTo>
                  <a:pt x="0" y="0"/>
                </a:moveTo>
                <a:lnTo>
                  <a:pt x="6927712" y="0"/>
                </a:lnTo>
                <a:lnTo>
                  <a:pt x="69277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3402" t="0" r="-91759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835409" y="-1212027"/>
            <a:ext cx="5770299" cy="5308676"/>
          </a:xfrm>
          <a:custGeom>
            <a:avLst/>
            <a:gdLst/>
            <a:ahLst/>
            <a:cxnLst/>
            <a:rect r="r" b="b" t="t" l="l"/>
            <a:pathLst>
              <a:path h="5308676" w="5770299">
                <a:moveTo>
                  <a:pt x="0" y="0"/>
                </a:moveTo>
                <a:lnTo>
                  <a:pt x="5770299" y="0"/>
                </a:lnTo>
                <a:lnTo>
                  <a:pt x="5770299" y="5308676"/>
                </a:lnTo>
                <a:lnTo>
                  <a:pt x="0" y="5308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71550" y="3021657"/>
            <a:ext cx="8620596" cy="827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27"/>
              </a:lnSpc>
              <a:spcBef>
                <a:spcPct val="0"/>
              </a:spcBef>
            </a:pPr>
            <a:r>
              <a:rPr lang="en-US" b="true" sz="6057" spc="-181">
                <a:solidFill>
                  <a:srgbClr val="167A5F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Apocalipsis 19:11-21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316449" y="2170466"/>
            <a:ext cx="4551395" cy="1511882"/>
          </a:xfrm>
          <a:custGeom>
            <a:avLst/>
            <a:gdLst/>
            <a:ahLst/>
            <a:cxnLst/>
            <a:rect r="r" b="b" t="t" l="l"/>
            <a:pathLst>
              <a:path h="1511882" w="4551395">
                <a:moveTo>
                  <a:pt x="0" y="0"/>
                </a:moveTo>
                <a:lnTo>
                  <a:pt x="4551394" y="0"/>
                </a:lnTo>
                <a:lnTo>
                  <a:pt x="4551394" y="1511882"/>
                </a:lnTo>
                <a:lnTo>
                  <a:pt x="0" y="15118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543" t="-16330" r="-112232" b="-206951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0" id="10"/>
          <p:cNvGrpSpPr/>
          <p:nvPr/>
        </p:nvGrpSpPr>
        <p:grpSpPr>
          <a:xfrm rot="0">
            <a:off x="3096604" y="7680602"/>
            <a:ext cx="4534367" cy="655881"/>
            <a:chOff x="0" y="0"/>
            <a:chExt cx="1194236" cy="17274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94237" cy="172742"/>
            </a:xfrm>
            <a:custGeom>
              <a:avLst/>
              <a:gdLst/>
              <a:ahLst/>
              <a:cxnLst/>
              <a:rect r="r" b="b" t="t" l="l"/>
              <a:pathLst>
                <a:path h="172742" w="1194237">
                  <a:moveTo>
                    <a:pt x="0" y="0"/>
                  </a:moveTo>
                  <a:lnTo>
                    <a:pt x="1194237" y="0"/>
                  </a:lnTo>
                  <a:lnTo>
                    <a:pt x="1194237" y="172742"/>
                  </a:lnTo>
                  <a:lnTo>
                    <a:pt x="0" y="172742"/>
                  </a:lnTo>
                  <a:close/>
                </a:path>
              </a:pathLst>
            </a:custGeom>
            <a:solidFill>
              <a:srgbClr val="FAD000">
                <a:alpha val="38824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9525"/>
              <a:ext cx="1194236" cy="1632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4886245" y="8336483"/>
            <a:ext cx="5489451" cy="591713"/>
            <a:chOff x="0" y="0"/>
            <a:chExt cx="1445781" cy="15584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45781" cy="155842"/>
            </a:xfrm>
            <a:custGeom>
              <a:avLst/>
              <a:gdLst/>
              <a:ahLst/>
              <a:cxnLst/>
              <a:rect r="r" b="b" t="t" l="l"/>
              <a:pathLst>
                <a:path h="155842" w="1445781">
                  <a:moveTo>
                    <a:pt x="0" y="0"/>
                  </a:moveTo>
                  <a:lnTo>
                    <a:pt x="1445781" y="0"/>
                  </a:lnTo>
                  <a:lnTo>
                    <a:pt x="1445781" y="155842"/>
                  </a:lnTo>
                  <a:lnTo>
                    <a:pt x="0" y="155842"/>
                  </a:lnTo>
                  <a:close/>
                </a:path>
              </a:pathLst>
            </a:custGeom>
            <a:solidFill>
              <a:srgbClr val="FAD000">
                <a:alpha val="38824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9525"/>
              <a:ext cx="1445781" cy="146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718531" y="8962444"/>
            <a:ext cx="4756145" cy="591713"/>
            <a:chOff x="0" y="0"/>
            <a:chExt cx="1252647" cy="15584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52647" cy="155842"/>
            </a:xfrm>
            <a:custGeom>
              <a:avLst/>
              <a:gdLst/>
              <a:ahLst/>
              <a:cxnLst/>
              <a:rect r="r" b="b" t="t" l="l"/>
              <a:pathLst>
                <a:path h="155842" w="1252647">
                  <a:moveTo>
                    <a:pt x="0" y="0"/>
                  </a:moveTo>
                  <a:lnTo>
                    <a:pt x="1252647" y="0"/>
                  </a:lnTo>
                  <a:lnTo>
                    <a:pt x="1252647" y="155842"/>
                  </a:lnTo>
                  <a:lnTo>
                    <a:pt x="0" y="155842"/>
                  </a:lnTo>
                  <a:close/>
                </a:path>
              </a:pathLst>
            </a:custGeom>
            <a:solidFill>
              <a:srgbClr val="FAD000">
                <a:alpha val="38824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9525"/>
              <a:ext cx="1252647" cy="146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4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718531" y="4464835"/>
            <a:ext cx="10051278" cy="519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Nuestro</a:t>
            </a:r>
            <a:r>
              <a:rPr lang="en-US" sz="4199" b="true">
                <a:solidFill>
                  <a:srgbClr val="2A79C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Señor Jesucristo</a:t>
            </a: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, Fiel y Verdadero, El Verbo de Dios, Rey de Reyes y Señor de Señores, desciende como guerrero triunfador, con </a:t>
            </a:r>
            <a:r>
              <a:rPr lang="en-US" sz="4199" b="true">
                <a:solidFill>
                  <a:srgbClr val="2A79C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su ejército de santos</a:t>
            </a: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(ver. 8).</a:t>
            </a:r>
          </a:p>
          <a:p>
            <a:pPr algn="l">
              <a:lnSpc>
                <a:spcPts val="5039"/>
              </a:lnSpc>
            </a:pPr>
          </a:p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Demuestra Su Juicio, Su Obra de redención a precio de sangre, Su Majestad, Soberanía, Autoridad y Gobierno.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702238" y="9392222"/>
            <a:ext cx="7315200" cy="356616"/>
          </a:xfrm>
          <a:custGeom>
            <a:avLst/>
            <a:gdLst/>
            <a:ahLst/>
            <a:cxnLst/>
            <a:rect r="r" b="b" t="t" l="l"/>
            <a:pathLst>
              <a:path h="356616" w="7315200">
                <a:moveTo>
                  <a:pt x="0" y="0"/>
                </a:moveTo>
                <a:lnTo>
                  <a:pt x="7315200" y="0"/>
                </a:lnTo>
                <a:lnTo>
                  <a:pt x="7315200" y="356616"/>
                </a:lnTo>
                <a:lnTo>
                  <a:pt x="0" y="356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565527" y="0"/>
            <a:ext cx="8377605" cy="10287000"/>
          </a:xfrm>
          <a:custGeom>
            <a:avLst/>
            <a:gdLst/>
            <a:ahLst/>
            <a:cxnLst/>
            <a:rect r="r" b="b" t="t" l="l"/>
            <a:pathLst>
              <a:path h="10287000" w="8377605">
                <a:moveTo>
                  <a:pt x="8377605" y="0"/>
                </a:moveTo>
                <a:lnTo>
                  <a:pt x="0" y="0"/>
                </a:lnTo>
                <a:lnTo>
                  <a:pt x="0" y="10287000"/>
                </a:lnTo>
                <a:lnTo>
                  <a:pt x="8377605" y="10287000"/>
                </a:lnTo>
                <a:lnTo>
                  <a:pt x="8377605" y="0"/>
                </a:lnTo>
                <a:close/>
              </a:path>
            </a:pathLst>
          </a:custGeom>
          <a:blipFill>
            <a:blip r:embed="rId5"/>
            <a:stretch>
              <a:fillRect l="0" t="-2954" r="0" b="-350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8548728" cy="10287000"/>
          </a:xfrm>
          <a:custGeom>
            <a:avLst/>
            <a:gdLst/>
            <a:ahLst/>
            <a:cxnLst/>
            <a:rect r="r" b="b" t="t" l="l"/>
            <a:pathLst>
              <a:path h="10287000" w="8548728">
                <a:moveTo>
                  <a:pt x="0" y="0"/>
                </a:moveTo>
                <a:lnTo>
                  <a:pt x="8548728" y="0"/>
                </a:lnTo>
                <a:lnTo>
                  <a:pt x="85487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308" t="0" r="-61007" b="-1921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314431" y="652463"/>
            <a:ext cx="8454116" cy="909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                         la gran matanza, convocada por un ángel llamando </a:t>
            </a:r>
          </a:p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a las aves de los cielos para comer a los reyes, capitanes y hombres poderosos, quienes se levantaron contra el Señor. </a:t>
            </a:r>
          </a:p>
          <a:p>
            <a:pPr algn="l">
              <a:lnSpc>
                <a:spcPts val="5039"/>
              </a:lnSpc>
            </a:pPr>
          </a:p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Donde la bestia, el falso profeta </a:t>
            </a:r>
          </a:p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y sus secuaces intentan pelear </a:t>
            </a:r>
          </a:p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contra el Señor Jesucristo, </a:t>
            </a:r>
          </a:p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pero son </a:t>
            </a:r>
            <a:r>
              <a:rPr lang="en-US" sz="4199" b="true">
                <a:solidFill>
                  <a:srgbClr val="2A79C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capturados y echados</a:t>
            </a:r>
          </a:p>
          <a:p>
            <a:pPr algn="l">
              <a:lnSpc>
                <a:spcPts val="5039"/>
              </a:lnSpc>
            </a:pPr>
            <a:r>
              <a:rPr lang="en-US" sz="4199" b="true">
                <a:solidFill>
                  <a:srgbClr val="2A79C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al lago de fuego</a:t>
            </a:r>
            <a:r>
              <a:rPr lang="en-US" sz="4199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. </a:t>
            </a:r>
          </a:p>
          <a:p>
            <a:pPr algn="l">
              <a:lnSpc>
                <a:spcPts val="5039"/>
              </a:lnSpc>
            </a:pPr>
          </a:p>
          <a:p>
            <a:pPr algn="ctr" marL="0" indent="0" lvl="0">
              <a:lnSpc>
                <a:spcPts val="5639"/>
              </a:lnSpc>
              <a:spcBef>
                <a:spcPct val="0"/>
              </a:spcBef>
            </a:pPr>
            <a:r>
              <a:rPr lang="en-US" b="true" sz="4699">
                <a:solidFill>
                  <a:srgbClr val="545454"/>
                </a:solidFill>
                <a:latin typeface="Times New Roman MT Ultra-Bold"/>
                <a:ea typeface="Times New Roman MT Ultra-Bold"/>
                <a:cs typeface="Times New Roman MT Ultra-Bold"/>
                <a:sym typeface="Times New Roman MT Ultra-Bold"/>
              </a:rPr>
              <a:t>La victoria sobre el mal es total.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323956" y="509587"/>
            <a:ext cx="8071765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39"/>
              </a:lnSpc>
              <a:spcBef>
                <a:spcPct val="0"/>
              </a:spcBef>
            </a:pPr>
            <a:r>
              <a:rPr lang="en-US" b="true" sz="5199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Armagedón</a:t>
            </a:r>
            <a:r>
              <a:rPr lang="en-US" b="true" sz="5199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,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08411" y="160339"/>
            <a:ext cx="6848479" cy="2274927"/>
          </a:xfrm>
          <a:custGeom>
            <a:avLst/>
            <a:gdLst/>
            <a:ahLst/>
            <a:cxnLst/>
            <a:rect r="r" b="b" t="t" l="l"/>
            <a:pathLst>
              <a:path h="2274927" w="6848479">
                <a:moveTo>
                  <a:pt x="0" y="0"/>
                </a:moveTo>
                <a:lnTo>
                  <a:pt x="6848479" y="0"/>
                </a:lnTo>
                <a:lnTo>
                  <a:pt x="6848479" y="2274927"/>
                </a:lnTo>
                <a:lnTo>
                  <a:pt x="0" y="2274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231" t="-166375" r="-4544" b="-5690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8618" y="2165665"/>
            <a:ext cx="886005" cy="947598"/>
          </a:xfrm>
          <a:custGeom>
            <a:avLst/>
            <a:gdLst/>
            <a:ahLst/>
            <a:cxnLst/>
            <a:rect r="r" b="b" t="t" l="l"/>
            <a:pathLst>
              <a:path h="947598" w="886005">
                <a:moveTo>
                  <a:pt x="0" y="0"/>
                </a:moveTo>
                <a:lnTo>
                  <a:pt x="886005" y="0"/>
                </a:lnTo>
                <a:lnTo>
                  <a:pt x="886005" y="947598"/>
                </a:lnTo>
                <a:lnTo>
                  <a:pt x="0" y="947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10880" y="5143500"/>
            <a:ext cx="1718510" cy="1709917"/>
          </a:xfrm>
          <a:custGeom>
            <a:avLst/>
            <a:gdLst/>
            <a:ahLst/>
            <a:cxnLst/>
            <a:rect r="r" b="b" t="t" l="l"/>
            <a:pathLst>
              <a:path h="1709917" w="1718510">
                <a:moveTo>
                  <a:pt x="0" y="0"/>
                </a:moveTo>
                <a:lnTo>
                  <a:pt x="1718510" y="0"/>
                </a:lnTo>
                <a:lnTo>
                  <a:pt x="1718510" y="1709917"/>
                </a:lnTo>
                <a:lnTo>
                  <a:pt x="0" y="1709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38618" y="3771900"/>
            <a:ext cx="886005" cy="947598"/>
          </a:xfrm>
          <a:custGeom>
            <a:avLst/>
            <a:gdLst/>
            <a:ahLst/>
            <a:cxnLst/>
            <a:rect r="r" b="b" t="t" l="l"/>
            <a:pathLst>
              <a:path h="947598" w="886005">
                <a:moveTo>
                  <a:pt x="0" y="0"/>
                </a:moveTo>
                <a:lnTo>
                  <a:pt x="886005" y="0"/>
                </a:lnTo>
                <a:lnTo>
                  <a:pt x="886005" y="947598"/>
                </a:lnTo>
                <a:lnTo>
                  <a:pt x="0" y="947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5223785">
            <a:off x="11731941" y="3558137"/>
            <a:ext cx="5520447" cy="8259083"/>
          </a:xfrm>
          <a:custGeom>
            <a:avLst/>
            <a:gdLst/>
            <a:ahLst/>
            <a:cxnLst/>
            <a:rect r="r" b="b" t="t" l="l"/>
            <a:pathLst>
              <a:path h="8259083" w="5520447">
                <a:moveTo>
                  <a:pt x="5520447" y="0"/>
                </a:moveTo>
                <a:lnTo>
                  <a:pt x="0" y="0"/>
                </a:lnTo>
                <a:lnTo>
                  <a:pt x="0" y="8259083"/>
                </a:lnTo>
                <a:lnTo>
                  <a:pt x="5520447" y="8259083"/>
                </a:lnTo>
                <a:lnTo>
                  <a:pt x="5520447" y="0"/>
                </a:lnTo>
                <a:close/>
              </a:path>
            </a:pathLst>
          </a:custGeom>
          <a:blipFill>
            <a:blip r:embed="rId7"/>
            <a:stretch>
              <a:fillRect l="-51755" t="-32605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62616">
            <a:off x="10776228" y="5308997"/>
            <a:ext cx="7689733" cy="5167946"/>
          </a:xfrm>
          <a:custGeom>
            <a:avLst/>
            <a:gdLst/>
            <a:ahLst/>
            <a:cxnLst/>
            <a:rect r="r" b="b" t="t" l="l"/>
            <a:pathLst>
              <a:path h="5167946" w="7689733">
                <a:moveTo>
                  <a:pt x="0" y="0"/>
                </a:moveTo>
                <a:lnTo>
                  <a:pt x="7689732" y="0"/>
                </a:lnTo>
                <a:lnTo>
                  <a:pt x="7689732" y="5167946"/>
                </a:lnTo>
                <a:lnTo>
                  <a:pt x="0" y="51679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1442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38618" y="1075369"/>
            <a:ext cx="2749051" cy="1090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40"/>
              </a:lnSpc>
              <a:spcBef>
                <a:spcPct val="0"/>
              </a:spcBef>
            </a:pPr>
            <a:r>
              <a:rPr lang="en-US" b="true" sz="8000" spc="-240" strike="noStrike" u="none">
                <a:solidFill>
                  <a:srgbClr val="C2434C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Error: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77941" y="2146615"/>
            <a:ext cx="13422506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99"/>
              </a:lnSpc>
              <a:spcBef>
                <a:spcPct val="0"/>
              </a:spcBef>
            </a:pPr>
            <a:r>
              <a:rPr lang="en-US" b="true" sz="39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El Libro de</a:t>
            </a:r>
            <a:r>
              <a:rPr lang="en-US" b="true" sz="39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 </a:t>
            </a:r>
            <a:r>
              <a:rPr lang="en-US" b="true" sz="39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A</a:t>
            </a:r>
            <a:r>
              <a:rPr lang="en-US" b="true" sz="39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pocalipsis no</a:t>
            </a:r>
            <a:r>
              <a:rPr lang="en-US" b="true" sz="39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 d</a:t>
            </a:r>
            <a:r>
              <a:rPr lang="en-US" b="true" sz="39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ebe ser estudiado, enseñado </a:t>
            </a:r>
            <a:r>
              <a:rPr lang="en-US" b="true" sz="39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o predicado porque no puede ser comprendido.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03075" y="5929013"/>
            <a:ext cx="7352409" cy="1090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40"/>
              </a:lnSpc>
              <a:spcBef>
                <a:spcPct val="0"/>
              </a:spcBef>
            </a:pPr>
            <a:r>
              <a:rPr lang="en-US" b="true" sz="8000" spc="-240">
                <a:solidFill>
                  <a:srgbClr val="1F821A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Respuesta Bíblica: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10880" y="7114559"/>
            <a:ext cx="10113542" cy="2781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80"/>
              </a:lnSpc>
            </a:pPr>
            <a:r>
              <a:rPr lang="en-US" sz="4067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Ninguna de las dos posturas es correcta. </a:t>
            </a:r>
          </a:p>
          <a:p>
            <a:pPr algn="l">
              <a:lnSpc>
                <a:spcPts val="4880"/>
              </a:lnSpc>
            </a:pPr>
            <a:r>
              <a:rPr lang="en-US" sz="4067" b="true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Leamos y estudiemos</a:t>
            </a:r>
            <a:r>
              <a:rPr lang="en-US" sz="4067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esta revelación, </a:t>
            </a:r>
            <a:r>
              <a:rPr lang="en-US" sz="4067" b="true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pidiendo </a:t>
            </a:r>
          </a:p>
          <a:p>
            <a:pPr algn="l">
              <a:lnSpc>
                <a:spcPts val="4880"/>
              </a:lnSpc>
            </a:pPr>
            <a:r>
              <a:rPr lang="en-US" sz="4067" b="true">
                <a:solidFill>
                  <a:srgbClr val="167A5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al Espíritu</a:t>
            </a:r>
            <a:r>
              <a:rPr lang="en-US" sz="4067" b="true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que nos dirija a la Verdad. </a:t>
            </a:r>
          </a:p>
          <a:p>
            <a:pPr algn="l">
              <a:lnSpc>
                <a:spcPts val="1830"/>
              </a:lnSpc>
            </a:pPr>
          </a:p>
          <a:p>
            <a:pPr algn="l" marL="0" indent="0" lvl="0">
              <a:lnSpc>
                <a:spcPts val="4880"/>
              </a:lnSpc>
              <a:spcBef>
                <a:spcPct val="0"/>
              </a:spcBef>
            </a:pPr>
            <a:r>
              <a:rPr lang="en-US" b="true" sz="4067">
                <a:solidFill>
                  <a:srgbClr val="545454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2a Timoteo 3:16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17350" y="3695700"/>
            <a:ext cx="15589764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99"/>
              </a:lnSpc>
              <a:spcBef>
                <a:spcPct val="0"/>
              </a:spcBef>
            </a:pPr>
            <a:r>
              <a:rPr lang="en-US" b="true" sz="39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Tomar literalmente cada detalle de Apocalipsis, </a:t>
            </a:r>
          </a:p>
          <a:p>
            <a:pPr algn="l" marL="0" indent="0" lvl="0">
              <a:lnSpc>
                <a:spcPts val="4799"/>
              </a:lnSpc>
              <a:spcBef>
                <a:spcPct val="0"/>
              </a:spcBef>
            </a:pPr>
            <a:r>
              <a:rPr lang="en-US" b="true" sz="3999" strike="noStrike" u="none">
                <a:solidFill>
                  <a:srgbClr val="545454"/>
                </a:solidFill>
                <a:latin typeface="Times New Roman MT Semi-Bold"/>
                <a:ea typeface="Times New Roman MT Semi-Bold"/>
                <a:cs typeface="Times New Roman MT Semi-Bold"/>
                <a:sym typeface="Times New Roman MT Semi-Bold"/>
              </a:rPr>
              <a:t>para proponer fechas e interpretaciones (fantasía).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DAG2oX8YhUw</dc:identifier>
  <dcterms:modified xsi:type="dcterms:W3CDTF">2011-08-01T06:04:30Z</dcterms:modified>
  <cp:revision>1</cp:revision>
  <dc:title>ED 20251026 Profecía - Himnos de Alabanza inspirados en la Justicia Divina</dc:title>
</cp:coreProperties>
</file>