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Montserrat Italics" panose="020B0604020202020204" charset="0"/>
      <p:regular r:id="rId17"/>
    </p:embeddedFont>
    <p:embeddedFont>
      <p:font typeface="Bebas Neue Cyrillic" panose="020B0604020202020204" charset="0"/>
      <p:regular r:id="rId18"/>
    </p:embeddedFont>
    <p:embeddedFont>
      <p:font typeface="Montserrat Bold" panose="020B0604020202020204" charset="0"/>
      <p:regular r:id="rId19"/>
    </p:embeddedFont>
    <p:embeddedFont>
      <p:font typeface="Open Sans Bold" panose="020B0604020202020204" charset="0"/>
      <p:regular r:id="rId20"/>
    </p:embeddedFont>
    <p:embeddedFont>
      <p:font typeface="Arial Rounded MT Bold" panose="020F0704030504030204" pitchFamily="34" charset="0"/>
      <p:regular r:id="rId21"/>
    </p:embeddedFont>
    <p:embeddedFont>
      <p:font typeface="Montaser Arabic Bold" panose="020B0604020202020204" charset="-78"/>
      <p:regular r:id="rId22"/>
    </p:embeddedFont>
    <p:embeddedFont>
      <p:font typeface="Eastman Grotesque Bold Italics" panose="020B0604020202020204" charset="0"/>
      <p:regular r:id="rId23"/>
    </p:embeddedFont>
    <p:embeddedFont>
      <p:font typeface="Montserrat" panose="020B0604020202020204" charset="0"/>
      <p:regular r:id="rId24"/>
    </p:embeddedFont>
    <p:embeddedFont>
      <p:font typeface="Montserrat Bold Italics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3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15.png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>
              <a:alphaModFix amt="43000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688218" y="430083"/>
            <a:ext cx="11408649" cy="1540134"/>
            <a:chOff x="0" y="0"/>
            <a:chExt cx="15211531" cy="205351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5211531" cy="2053512"/>
              <a:chOff x="0" y="0"/>
              <a:chExt cx="3004747" cy="40563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004747" cy="405632"/>
              </a:xfrm>
              <a:custGeom>
                <a:avLst/>
                <a:gdLst/>
                <a:ahLst/>
                <a:cxnLst/>
                <a:rect l="l" t="t" r="r" b="b"/>
                <a:pathLst>
                  <a:path w="3004747" h="405632">
                    <a:moveTo>
                      <a:pt x="34609" y="0"/>
                    </a:moveTo>
                    <a:lnTo>
                      <a:pt x="2970138" y="0"/>
                    </a:lnTo>
                    <a:cubicBezTo>
                      <a:pt x="2989252" y="0"/>
                      <a:pt x="3004747" y="15495"/>
                      <a:pt x="3004747" y="34609"/>
                    </a:cubicBezTo>
                    <a:lnTo>
                      <a:pt x="3004747" y="371023"/>
                    </a:lnTo>
                    <a:cubicBezTo>
                      <a:pt x="3004747" y="390137"/>
                      <a:pt x="2989252" y="405632"/>
                      <a:pt x="2970138" y="405632"/>
                    </a:cubicBezTo>
                    <a:lnTo>
                      <a:pt x="34609" y="405632"/>
                    </a:lnTo>
                    <a:cubicBezTo>
                      <a:pt x="15495" y="405632"/>
                      <a:pt x="0" y="390137"/>
                      <a:pt x="0" y="371023"/>
                    </a:cubicBezTo>
                    <a:lnTo>
                      <a:pt x="0" y="34609"/>
                    </a:lnTo>
                    <a:cubicBezTo>
                      <a:pt x="0" y="15495"/>
                      <a:pt x="15495" y="0"/>
                      <a:pt x="34609" y="0"/>
                    </a:cubicBezTo>
                    <a:close/>
                  </a:path>
                </a:pathLst>
              </a:custGeom>
              <a:solidFill>
                <a:srgbClr val="77523D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3004747" cy="4532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1314919" y="207606"/>
              <a:ext cx="1638300" cy="1638300"/>
            </a:xfrm>
            <a:custGeom>
              <a:avLst/>
              <a:gdLst/>
              <a:ahLst/>
              <a:cxnLst/>
              <a:rect l="l" t="t" r="r" b="b"/>
              <a:pathLst>
                <a:path w="1638300" h="1638300">
                  <a:moveTo>
                    <a:pt x="0" y="0"/>
                  </a:moveTo>
                  <a:lnTo>
                    <a:pt x="1638300" y="0"/>
                  </a:lnTo>
                  <a:lnTo>
                    <a:pt x="1638300" y="1638300"/>
                  </a:lnTo>
                  <a:lnTo>
                    <a:pt x="0" y="1638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447355" y="362469"/>
              <a:ext cx="1374980" cy="1328574"/>
            </a:xfrm>
            <a:custGeom>
              <a:avLst/>
              <a:gdLst/>
              <a:ahLst/>
              <a:cxnLst/>
              <a:rect l="l" t="t" r="r" b="b"/>
              <a:pathLst>
                <a:path w="1374980" h="1328574">
                  <a:moveTo>
                    <a:pt x="0" y="0"/>
                  </a:moveTo>
                  <a:lnTo>
                    <a:pt x="1374980" y="0"/>
                  </a:lnTo>
                  <a:lnTo>
                    <a:pt x="1374980" y="1328574"/>
                  </a:lnTo>
                  <a:lnTo>
                    <a:pt x="0" y="1328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3179531" y="633568"/>
              <a:ext cx="5043408" cy="719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4"/>
                </a:lnSpc>
              </a:pPr>
              <a:r>
                <a:rPr lang="en-US" sz="3217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VIDA Y FAMILIA 1</a:t>
              </a:r>
            </a:p>
          </p:txBody>
        </p:sp>
      </p:grpSp>
      <p:sp>
        <p:nvSpPr>
          <p:cNvPr id="10" name="Freeform 10"/>
          <p:cNvSpPr/>
          <p:nvPr/>
        </p:nvSpPr>
        <p:spPr>
          <a:xfrm rot="4831086">
            <a:off x="673007" y="3634178"/>
            <a:ext cx="11079498" cy="3018644"/>
          </a:xfrm>
          <a:custGeom>
            <a:avLst/>
            <a:gdLst/>
            <a:ahLst/>
            <a:cxnLst/>
            <a:rect l="l" t="t" r="r" b="b"/>
            <a:pathLst>
              <a:path w="11079498" h="3018644">
                <a:moveTo>
                  <a:pt x="0" y="0"/>
                </a:moveTo>
                <a:lnTo>
                  <a:pt x="11079498" y="0"/>
                </a:lnTo>
                <a:lnTo>
                  <a:pt x="11079498" y="3018644"/>
                </a:lnTo>
                <a:lnTo>
                  <a:pt x="0" y="30186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256" t="-8482" r="-11256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6760845" y="0"/>
            <a:ext cx="13395960" cy="10287000"/>
            <a:chOff x="0" y="0"/>
            <a:chExt cx="1556539" cy="119529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6539" cy="1195294"/>
            </a:xfrm>
            <a:custGeom>
              <a:avLst/>
              <a:gdLst/>
              <a:ahLst/>
              <a:cxnLst/>
              <a:rect l="l" t="t" r="r" b="b"/>
              <a:pathLst>
                <a:path w="1556539" h="1195294">
                  <a:moveTo>
                    <a:pt x="1353339" y="0"/>
                  </a:moveTo>
                  <a:lnTo>
                    <a:pt x="0" y="0"/>
                  </a:lnTo>
                  <a:lnTo>
                    <a:pt x="203200" y="1195294"/>
                  </a:lnTo>
                  <a:lnTo>
                    <a:pt x="1556539" y="1195294"/>
                  </a:lnTo>
                  <a:lnTo>
                    <a:pt x="1353339" y="0"/>
                  </a:lnTo>
                  <a:close/>
                </a:path>
              </a:pathLst>
            </a:custGeom>
            <a:blipFill>
              <a:blip r:embed="rId8"/>
              <a:stretch>
                <a:fillRect l="-7593" r="-7593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337077" y="2150273"/>
            <a:ext cx="5679009" cy="546482"/>
            <a:chOff x="0" y="0"/>
            <a:chExt cx="7572012" cy="728642"/>
          </a:xfrm>
        </p:grpSpPr>
        <p:sp>
          <p:nvSpPr>
            <p:cNvPr id="14" name="TextBox 14"/>
            <p:cNvSpPr txBox="1"/>
            <p:nvPr/>
          </p:nvSpPr>
          <p:spPr>
            <a:xfrm>
              <a:off x="1080804" y="34210"/>
              <a:ext cx="6491208" cy="6125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44"/>
                </a:lnSpc>
              </a:pPr>
              <a:r>
                <a:rPr lang="en-US" sz="2817" b="1">
                  <a:solidFill>
                    <a:srgbClr val="77523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Lección 4  - 9 de noviembre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0" y="0"/>
              <a:ext cx="728642" cy="72864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47625" cap="sq">
                <a:solidFill>
                  <a:srgbClr val="77523D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 rot="2700000">
              <a:off x="243816" y="243816"/>
              <a:ext cx="241011" cy="241011"/>
            </a:xfrm>
            <a:custGeom>
              <a:avLst/>
              <a:gdLst/>
              <a:ahLst/>
              <a:cxnLst/>
              <a:rect l="l" t="t" r="r" b="b"/>
              <a:pathLst>
                <a:path w="241011" h="241011">
                  <a:moveTo>
                    <a:pt x="0" y="0"/>
                  </a:moveTo>
                  <a:lnTo>
                    <a:pt x="241010" y="0"/>
                  </a:lnTo>
                  <a:lnTo>
                    <a:pt x="241010" y="241010"/>
                  </a:lnTo>
                  <a:lnTo>
                    <a:pt x="0" y="241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120908" y="2935622"/>
            <a:ext cx="7008099" cy="2356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16"/>
              </a:lnSpc>
            </a:pPr>
            <a:r>
              <a:rPr lang="en-US" sz="13725" b="1">
                <a:solidFill>
                  <a:srgbClr val="FFCC66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El Altar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-237130" y="4638675"/>
            <a:ext cx="7724175" cy="2365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16"/>
              </a:lnSpc>
            </a:pPr>
            <a:r>
              <a:rPr lang="en-US" sz="13725" b="1" i="1">
                <a:solidFill>
                  <a:srgbClr val="000000"/>
                </a:solidFill>
                <a:latin typeface="Eastman Grotesque Bold Italics"/>
                <a:ea typeface="Eastman Grotesque Bold Italics"/>
                <a:cs typeface="Eastman Grotesque Bold Italics"/>
                <a:sym typeface="Eastman Grotesque Bold Italics"/>
              </a:rPr>
              <a:t>familiar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37077" y="7100650"/>
            <a:ext cx="4868406" cy="1251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64"/>
              </a:lnSpc>
            </a:pPr>
            <a:r>
              <a:rPr lang="en-US" sz="3617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Romanos 12:1 - 2</a:t>
            </a:r>
          </a:p>
          <a:p>
            <a:pPr algn="l">
              <a:lnSpc>
                <a:spcPts val="5064"/>
              </a:lnSpc>
            </a:pPr>
            <a:r>
              <a:rPr lang="en-US" sz="3617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 Pedro 2: 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>
              <a:alphaModFix amt="17000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7771031" cy="8108818"/>
            <a:chOff x="0" y="0"/>
            <a:chExt cx="2046691" cy="21356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46691" cy="2135656"/>
            </a:xfrm>
            <a:custGeom>
              <a:avLst/>
              <a:gdLst/>
              <a:ahLst/>
              <a:cxnLst/>
              <a:rect l="l" t="t" r="r" b="b"/>
              <a:pathLst>
                <a:path w="2046691" h="2135656">
                  <a:moveTo>
                    <a:pt x="0" y="0"/>
                  </a:moveTo>
                  <a:lnTo>
                    <a:pt x="2046691" y="0"/>
                  </a:lnTo>
                  <a:lnTo>
                    <a:pt x="2046691" y="2135656"/>
                  </a:lnTo>
                  <a:lnTo>
                    <a:pt x="0" y="2135656"/>
                  </a:lnTo>
                  <a:close/>
                </a:path>
              </a:pathLst>
            </a:custGeom>
            <a:solidFill>
              <a:srgbClr val="28231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46691" cy="21737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92104" y="1793321"/>
            <a:ext cx="7337622" cy="8493679"/>
            <a:chOff x="0" y="0"/>
            <a:chExt cx="9783497" cy="1132490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l="21203" r="21203"/>
            <a:stretch>
              <a:fillRect/>
            </a:stretch>
          </p:blipFill>
          <p:spPr>
            <a:xfrm>
              <a:off x="0" y="0"/>
              <a:ext cx="9783497" cy="11324905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>
            <a:off x="16890546" y="8946221"/>
            <a:ext cx="4209514" cy="4114800"/>
          </a:xfrm>
          <a:custGeom>
            <a:avLst/>
            <a:gdLst/>
            <a:ahLst/>
            <a:cxnLst/>
            <a:rect l="l" t="t" r="r" b="b"/>
            <a:pathLst>
              <a:path w="4209514" h="4114800">
                <a:moveTo>
                  <a:pt x="0" y="0"/>
                </a:moveTo>
                <a:lnTo>
                  <a:pt x="4209514" y="0"/>
                </a:lnTo>
                <a:lnTo>
                  <a:pt x="42095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947654" y="256909"/>
            <a:ext cx="7143391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50"/>
              </a:lnSpc>
            </a:pPr>
            <a:r>
              <a:rPr lang="en-US" sz="7500">
                <a:solidFill>
                  <a:srgbClr val="C29558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... PARA INSTRUIR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17305" y="1745696"/>
            <a:ext cx="8372726" cy="8046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3"/>
              </a:lnSpc>
            </a:pPr>
            <a:r>
              <a:rPr lang="en-US" sz="2502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Consideremos</a:t>
            </a:r>
            <a:r>
              <a:rPr lang="en-US" sz="2502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los </a:t>
            </a:r>
            <a:r>
              <a:rPr lang="en-US" sz="2502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grandes</a:t>
            </a:r>
            <a:r>
              <a:rPr lang="en-US" sz="2502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2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beneficios</a:t>
            </a:r>
            <a:r>
              <a:rPr lang="en-US" sz="2502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502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mantener</a:t>
            </a:r>
            <a:r>
              <a:rPr lang="en-US" sz="2502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el altar </a:t>
            </a:r>
            <a:r>
              <a:rPr lang="en-US" sz="2502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encendido</a:t>
            </a:r>
            <a:r>
              <a:rPr lang="en-US" sz="2502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en el </a:t>
            </a:r>
            <a:r>
              <a:rPr lang="en-US" sz="2502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hogar</a:t>
            </a:r>
            <a:r>
              <a:rPr lang="en-US" sz="2502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</a:p>
          <a:p>
            <a:pPr algn="just">
              <a:lnSpc>
                <a:spcPts val="3503"/>
              </a:lnSpc>
            </a:pPr>
            <a:endParaRPr lang="en-US" sz="2502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40281" lvl="1" indent="-270140" algn="just">
              <a:lnSpc>
                <a:spcPts val="3503"/>
              </a:lnSpc>
              <a:buFont typeface="Arial"/>
              <a:buChar char="•"/>
            </a:pP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vida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familiar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comienza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ser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creciente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espiritualmente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y de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bendición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al interior y al exterior (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4: 18</a:t>
            </a:r>
            <a:r>
              <a:rPr lang="en-US" sz="2502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).</a:t>
            </a:r>
            <a:endParaRPr lang="en-US" sz="2502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40281" lvl="1" indent="-270140" algn="just">
              <a:lnSpc>
                <a:spcPts val="3503"/>
              </a:lnSpc>
              <a:buFont typeface="Arial"/>
              <a:buChar char="•"/>
            </a:pP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Cuando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los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corazones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están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limpios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perdonados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y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reconciliados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se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vuelve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una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familia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estable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y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feliz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(Sal 32: 10</a:t>
            </a:r>
            <a:r>
              <a:rPr lang="en-US" sz="2502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).</a:t>
            </a:r>
            <a:endParaRPr lang="en-US" sz="2502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40281" lvl="1" indent="-270140" algn="just">
              <a:lnSpc>
                <a:spcPts val="3503"/>
              </a:lnSpc>
              <a:buFont typeface="Arial"/>
              <a:buChar char="•"/>
            </a:pP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Hay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gratitud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y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adoración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 Dios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cuando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experimentamos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la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fidelidad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sus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promesas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(Ro 8:28</a:t>
            </a:r>
            <a:r>
              <a:rPr lang="en-US" sz="2502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).</a:t>
            </a:r>
            <a:endParaRPr lang="en-US" sz="2502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40281" lvl="1" indent="-270140" algn="just">
              <a:lnSpc>
                <a:spcPts val="3503"/>
              </a:lnSpc>
              <a:buFont typeface="Arial"/>
              <a:buChar char="•"/>
            </a:pP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Desarrollamos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una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vida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piadosa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y de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buen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testimonio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predicando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las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buenas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nuevas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salvación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(Tito 2:12</a:t>
            </a:r>
            <a:r>
              <a:rPr lang="en-US" sz="2502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).</a:t>
            </a:r>
            <a:endParaRPr lang="en-US" sz="2502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40281" lvl="1" indent="-270140" algn="just">
              <a:lnSpc>
                <a:spcPts val="3503"/>
              </a:lnSpc>
              <a:buFont typeface="Arial"/>
              <a:buChar char="•"/>
            </a:pP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Asistimos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con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frecuencia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 la casa de Dios,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buscando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la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comunión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y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edificación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con los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santos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Hebreos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10: 25</a:t>
            </a:r>
            <a:r>
              <a:rPr lang="en-US" sz="2502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).</a:t>
            </a:r>
            <a:endParaRPr lang="en-US" sz="2502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>
              <a:alphaModFix amt="17000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4128257"/>
            <a:chOff x="0" y="0"/>
            <a:chExt cx="24384000" cy="550434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34030" b="32108"/>
            <a:stretch>
              <a:fillRect/>
            </a:stretch>
          </p:blipFill>
          <p:spPr>
            <a:xfrm>
              <a:off x="0" y="0"/>
              <a:ext cx="24384000" cy="5504343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16683007" y="8338318"/>
            <a:ext cx="4209514" cy="4114800"/>
          </a:xfrm>
          <a:custGeom>
            <a:avLst/>
            <a:gdLst/>
            <a:ahLst/>
            <a:cxnLst/>
            <a:rect l="l" t="t" r="r" b="b"/>
            <a:pathLst>
              <a:path w="4209514" h="4114800">
                <a:moveTo>
                  <a:pt x="0" y="0"/>
                </a:moveTo>
                <a:lnTo>
                  <a:pt x="4209514" y="0"/>
                </a:lnTo>
                <a:lnTo>
                  <a:pt x="42095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5193674"/>
            <a:ext cx="16230600" cy="4442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3"/>
              </a:lnSpc>
            </a:pP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Si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tu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altar familiar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esta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en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ruinas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,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es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tiempo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de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reedificarlo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y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tomar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decisiones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firmes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y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valientes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para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vencer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los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obstáculos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que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están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arruinando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la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vida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espiritual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de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tu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familia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.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Levanta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un altar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santo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y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esfuérzate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para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que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siempre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este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encendido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por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el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fuego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del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Espíritu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Santo.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Es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tiempo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de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que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juntos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como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familia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desarrollemos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una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relación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con Dios;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nuestra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vida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familiar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será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transformada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y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seremos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un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testimonio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poderoso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para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que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otros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se </a:t>
            </a:r>
            <a:r>
              <a:rPr lang="en-US" sz="3602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conviertan</a:t>
            </a:r>
            <a:r>
              <a:rPr lang="en-US" sz="3602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a Dios</a:t>
            </a:r>
            <a:r>
              <a:rPr lang="en-US" sz="3602" i="1" dirty="0" smtClean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389079" y="4268541"/>
            <a:ext cx="5509842" cy="7633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5043"/>
              </a:lnSpc>
            </a:pPr>
            <a:r>
              <a:rPr lang="en-US" sz="6000" b="1" dirty="0">
                <a:solidFill>
                  <a:srgbClr val="00206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CONCLUSION</a:t>
            </a:r>
            <a:endParaRPr lang="en-US" sz="6000" b="1" dirty="0">
              <a:solidFill>
                <a:srgbClr val="002060"/>
              </a:solidFill>
              <a:latin typeface="Montserrat Italics"/>
              <a:ea typeface="Montserrat Italics"/>
              <a:cs typeface="Montserrat Italics"/>
              <a:sym typeface="Montserrat Itali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>
              <a:alphaModFix amt="43000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53077" y="0"/>
            <a:ext cx="15796848" cy="5143500"/>
            <a:chOff x="0" y="0"/>
            <a:chExt cx="4160487" cy="1354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0487" cy="1354667"/>
            </a:xfrm>
            <a:custGeom>
              <a:avLst/>
              <a:gdLst/>
              <a:ahLst/>
              <a:cxnLst/>
              <a:rect l="l" t="t" r="r" b="b"/>
              <a:pathLst>
                <a:path w="4160487" h="1354667">
                  <a:moveTo>
                    <a:pt x="0" y="0"/>
                  </a:moveTo>
                  <a:lnTo>
                    <a:pt x="4160487" y="0"/>
                  </a:lnTo>
                  <a:lnTo>
                    <a:pt x="4160487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28231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160487" cy="139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19863" y="2132825"/>
            <a:ext cx="5306153" cy="8154175"/>
            <a:chOff x="0" y="0"/>
            <a:chExt cx="7074871" cy="10872233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l="30315" r="30315"/>
            <a:stretch>
              <a:fillRect/>
            </a:stretch>
          </p:blipFill>
          <p:spPr>
            <a:xfrm>
              <a:off x="0" y="0"/>
              <a:ext cx="7074871" cy="10872233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 flipH="1">
            <a:off x="5333441" y="6421516"/>
            <a:ext cx="758738" cy="589057"/>
          </a:xfrm>
          <a:custGeom>
            <a:avLst/>
            <a:gdLst/>
            <a:ahLst/>
            <a:cxnLst/>
            <a:rect l="l" t="t" r="r" b="b"/>
            <a:pathLst>
              <a:path w="758738" h="589057">
                <a:moveTo>
                  <a:pt x="758738" y="0"/>
                </a:moveTo>
                <a:lnTo>
                  <a:pt x="0" y="0"/>
                </a:lnTo>
                <a:lnTo>
                  <a:pt x="0" y="589057"/>
                </a:lnTo>
                <a:lnTo>
                  <a:pt x="758738" y="589057"/>
                </a:lnTo>
                <a:lnTo>
                  <a:pt x="758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082322" y="107997"/>
            <a:ext cx="4416587" cy="854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5853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PASAJE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840558" y="107997"/>
            <a:ext cx="4416587" cy="854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5853">
                <a:solidFill>
                  <a:srgbClr val="C29558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DEVOCIONAL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5332153" y="1028700"/>
            <a:ext cx="758738" cy="589057"/>
          </a:xfrm>
          <a:custGeom>
            <a:avLst/>
            <a:gdLst/>
            <a:ahLst/>
            <a:cxnLst/>
            <a:rect l="l" t="t" r="r" b="b"/>
            <a:pathLst>
              <a:path w="758738" h="589057">
                <a:moveTo>
                  <a:pt x="758739" y="0"/>
                </a:moveTo>
                <a:lnTo>
                  <a:pt x="0" y="0"/>
                </a:lnTo>
                <a:lnTo>
                  <a:pt x="0" y="589057"/>
                </a:lnTo>
                <a:lnTo>
                  <a:pt x="758739" y="589057"/>
                </a:lnTo>
                <a:lnTo>
                  <a:pt x="75873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262342" y="1095375"/>
            <a:ext cx="11337721" cy="2995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23"/>
              </a:lnSpc>
            </a:pP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Así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que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hermanos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os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ruego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por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las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misericordias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de Dios, </a:t>
            </a: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que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presentéis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vuestros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cuerpos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en </a:t>
            </a: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sacrificio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vivo, </a:t>
            </a: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santo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agradable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a Dios, </a:t>
            </a: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que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es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vuestro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culto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racional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 No </a:t>
            </a: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os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conforméis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este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siglo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sino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transformaos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por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medio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de la </a:t>
            </a: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renovación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vuestro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entendimiento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para </a:t>
            </a: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que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comprobéis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cuál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sea la </a:t>
            </a: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buena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voluntad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de Dios, </a:t>
            </a:r>
            <a:r>
              <a:rPr lang="en-US" sz="2802" i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agradable</a:t>
            </a:r>
            <a:r>
              <a:rPr lang="en-US" sz="2802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y perfecta.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247294" y="4043618"/>
            <a:ext cx="3139093" cy="471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3"/>
              </a:lnSpc>
            </a:pPr>
            <a:r>
              <a:rPr lang="en-US" sz="280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Romanos 12: 1 - 2</a:t>
            </a:r>
          </a:p>
        </p:txBody>
      </p:sp>
      <p:sp>
        <p:nvSpPr>
          <p:cNvPr id="14" name="Freeform 14"/>
          <p:cNvSpPr/>
          <p:nvPr/>
        </p:nvSpPr>
        <p:spPr>
          <a:xfrm>
            <a:off x="17386387" y="4303302"/>
            <a:ext cx="758738" cy="589057"/>
          </a:xfrm>
          <a:custGeom>
            <a:avLst/>
            <a:gdLst/>
            <a:ahLst/>
            <a:cxnLst/>
            <a:rect l="l" t="t" r="r" b="b"/>
            <a:pathLst>
              <a:path w="758738" h="589057">
                <a:moveTo>
                  <a:pt x="0" y="0"/>
                </a:moveTo>
                <a:lnTo>
                  <a:pt x="758738" y="0"/>
                </a:lnTo>
                <a:lnTo>
                  <a:pt x="758738" y="589056"/>
                </a:lnTo>
                <a:lnTo>
                  <a:pt x="0" y="589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307837" y="8508002"/>
            <a:ext cx="758738" cy="589057"/>
          </a:xfrm>
          <a:custGeom>
            <a:avLst/>
            <a:gdLst/>
            <a:ahLst/>
            <a:cxnLst/>
            <a:rect l="l" t="t" r="r" b="b"/>
            <a:pathLst>
              <a:path w="758738" h="589057">
                <a:moveTo>
                  <a:pt x="0" y="0"/>
                </a:moveTo>
                <a:lnTo>
                  <a:pt x="758738" y="0"/>
                </a:lnTo>
                <a:lnTo>
                  <a:pt x="758738" y="589056"/>
                </a:lnTo>
                <a:lnTo>
                  <a:pt x="0" y="589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262342" y="6668420"/>
            <a:ext cx="11337721" cy="1462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23"/>
              </a:lnSpc>
            </a:pPr>
            <a:r>
              <a:rPr lang="en-US" sz="2802" b="1" i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vosotros</a:t>
            </a:r>
            <a:r>
              <a:rPr lang="en-US" sz="2802" b="1" i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2" b="1" i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también</a:t>
            </a:r>
            <a:r>
              <a:rPr lang="en-US" sz="2802" b="1" i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802" b="1" i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como</a:t>
            </a:r>
            <a:r>
              <a:rPr lang="en-US" sz="2802" b="1" i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2" b="1" i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piedras</a:t>
            </a:r>
            <a:r>
              <a:rPr lang="en-US" sz="2802" b="1" i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2" b="1" i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vivas</a:t>
            </a:r>
            <a:r>
              <a:rPr lang="en-US" sz="2802" b="1" i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802" b="1" i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sed</a:t>
            </a:r>
            <a:r>
              <a:rPr lang="en-US" sz="2802" b="1" i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2" b="1" i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edificados</a:t>
            </a:r>
            <a:r>
              <a:rPr lang="en-US" sz="2802" b="1" i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2" b="1" i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como</a:t>
            </a:r>
            <a:r>
              <a:rPr lang="en-US" sz="2802" b="1" i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casa </a:t>
            </a:r>
            <a:r>
              <a:rPr lang="en-US" sz="2802" b="1" i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espiritual</a:t>
            </a:r>
            <a:r>
              <a:rPr lang="en-US" sz="2802" b="1" i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y </a:t>
            </a:r>
            <a:r>
              <a:rPr lang="en-US" sz="2802" b="1" i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sacerdocio</a:t>
            </a:r>
            <a:r>
              <a:rPr lang="en-US" sz="2802" b="1" i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2" b="1" i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santo</a:t>
            </a:r>
            <a:r>
              <a:rPr lang="en-US" sz="2802" b="1" i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para </a:t>
            </a:r>
            <a:r>
              <a:rPr lang="en-US" sz="2802" b="1" i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ofrecer</a:t>
            </a:r>
            <a:r>
              <a:rPr lang="en-US" sz="2802" b="1" i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2" b="1" i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sacrificios</a:t>
            </a:r>
            <a:r>
              <a:rPr lang="en-US" sz="2802" b="1" i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2" b="1" i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espirituales</a:t>
            </a:r>
            <a:r>
              <a:rPr lang="en-US" sz="2802" b="1" i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2" b="1" i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aceptables</a:t>
            </a:r>
            <a:r>
              <a:rPr lang="en-US" sz="2802" b="1" i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 Dios </a:t>
            </a:r>
            <a:r>
              <a:rPr lang="en-US" sz="2802" b="1" i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por</a:t>
            </a:r>
            <a:r>
              <a:rPr lang="en-US" sz="2802" b="1" i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802" b="1" i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medio</a:t>
            </a:r>
            <a:r>
              <a:rPr lang="en-US" sz="2802" b="1" i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802" b="1" i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Jesucristo</a:t>
            </a:r>
            <a:r>
              <a:rPr lang="en-US" sz="28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247294" y="8248318"/>
            <a:ext cx="3139093" cy="471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3"/>
              </a:lnSpc>
            </a:pPr>
            <a:r>
              <a:rPr lang="en-US" sz="2802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 Pedro 2: 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>
              <a:alphaModFix amt="17000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395428" y="0"/>
            <a:ext cx="5892572" cy="10287000"/>
            <a:chOff x="0" y="0"/>
            <a:chExt cx="155195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51953" cy="2709333"/>
            </a:xfrm>
            <a:custGeom>
              <a:avLst/>
              <a:gdLst/>
              <a:ahLst/>
              <a:cxnLst/>
              <a:rect l="l" t="t" r="r" b="b"/>
              <a:pathLst>
                <a:path w="1551953" h="2709333">
                  <a:moveTo>
                    <a:pt x="0" y="0"/>
                  </a:moveTo>
                  <a:lnTo>
                    <a:pt x="1551953" y="0"/>
                  </a:lnTo>
                  <a:lnTo>
                    <a:pt x="155195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8231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55195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104757" y="-2822014"/>
            <a:ext cx="4209514" cy="4114800"/>
          </a:xfrm>
          <a:custGeom>
            <a:avLst/>
            <a:gdLst/>
            <a:ahLst/>
            <a:cxnLst/>
            <a:rect l="l" t="t" r="r" b="b"/>
            <a:pathLst>
              <a:path w="4209514" h="4114800">
                <a:moveTo>
                  <a:pt x="0" y="0"/>
                </a:moveTo>
                <a:lnTo>
                  <a:pt x="4209514" y="0"/>
                </a:lnTo>
                <a:lnTo>
                  <a:pt x="42095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42504" y="1028700"/>
            <a:ext cx="6105334" cy="8229600"/>
          </a:xfrm>
          <a:custGeom>
            <a:avLst/>
            <a:gdLst/>
            <a:ahLst/>
            <a:cxnLst/>
            <a:rect l="l" t="t" r="r" b="b"/>
            <a:pathLst>
              <a:path w="6105334" h="8229600">
                <a:moveTo>
                  <a:pt x="0" y="0"/>
                </a:moveTo>
                <a:lnTo>
                  <a:pt x="6105334" y="0"/>
                </a:lnTo>
                <a:lnTo>
                  <a:pt x="61053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19748" y="2502346"/>
            <a:ext cx="10298817" cy="2106519"/>
            <a:chOff x="0" y="0"/>
            <a:chExt cx="2119098" cy="4334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19098" cy="433440"/>
            </a:xfrm>
            <a:custGeom>
              <a:avLst/>
              <a:gdLst/>
              <a:ahLst/>
              <a:cxnLst/>
              <a:rect l="l" t="t" r="r" b="b"/>
              <a:pathLst>
                <a:path w="2119098" h="433440">
                  <a:moveTo>
                    <a:pt x="14682" y="0"/>
                  </a:moveTo>
                  <a:lnTo>
                    <a:pt x="2104416" y="0"/>
                  </a:lnTo>
                  <a:cubicBezTo>
                    <a:pt x="2112525" y="0"/>
                    <a:pt x="2119098" y="6573"/>
                    <a:pt x="2119098" y="14682"/>
                  </a:cubicBezTo>
                  <a:lnTo>
                    <a:pt x="2119098" y="418758"/>
                  </a:lnTo>
                  <a:cubicBezTo>
                    <a:pt x="2119098" y="426867"/>
                    <a:pt x="2112525" y="433440"/>
                    <a:pt x="2104416" y="433440"/>
                  </a:cubicBezTo>
                  <a:lnTo>
                    <a:pt x="14682" y="433440"/>
                  </a:lnTo>
                  <a:cubicBezTo>
                    <a:pt x="6573" y="433440"/>
                    <a:pt x="0" y="426867"/>
                    <a:pt x="0" y="418758"/>
                  </a:cubicBezTo>
                  <a:lnTo>
                    <a:pt x="0" y="14682"/>
                  </a:lnTo>
                  <a:cubicBezTo>
                    <a:pt x="0" y="6573"/>
                    <a:pt x="6573" y="0"/>
                    <a:pt x="14682" y="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119098" cy="4810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641100" y="1416496"/>
            <a:ext cx="6034502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50"/>
              </a:lnSpc>
            </a:pPr>
            <a:r>
              <a:rPr lang="en-US" sz="7500">
                <a:solidFill>
                  <a:srgbClr val="754C29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VERDAD BIBLICA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34444" y="5589825"/>
            <a:ext cx="9141158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50"/>
              </a:lnSpc>
            </a:pPr>
            <a:r>
              <a:rPr lang="en-US" sz="7500">
                <a:solidFill>
                  <a:srgbClr val="C29558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VERDAD BIBLICA APLICADA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55434" y="2696164"/>
            <a:ext cx="9827445" cy="1661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83"/>
              </a:lnSpc>
            </a:pPr>
            <a:r>
              <a:rPr lang="en-US" sz="3202" i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La Biblia enseña que todo creyente debe presentarse a Dios como un sacrificio vivo, santo y agradable.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619748" y="6713775"/>
            <a:ext cx="10298817" cy="2106519"/>
            <a:chOff x="0" y="0"/>
            <a:chExt cx="2119098" cy="4334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19098" cy="433440"/>
            </a:xfrm>
            <a:custGeom>
              <a:avLst/>
              <a:gdLst/>
              <a:ahLst/>
              <a:cxnLst/>
              <a:rect l="l" t="t" r="r" b="b"/>
              <a:pathLst>
                <a:path w="2119098" h="433440">
                  <a:moveTo>
                    <a:pt x="14682" y="0"/>
                  </a:moveTo>
                  <a:lnTo>
                    <a:pt x="2104416" y="0"/>
                  </a:lnTo>
                  <a:cubicBezTo>
                    <a:pt x="2112525" y="0"/>
                    <a:pt x="2119098" y="6573"/>
                    <a:pt x="2119098" y="14682"/>
                  </a:cubicBezTo>
                  <a:lnTo>
                    <a:pt x="2119098" y="418758"/>
                  </a:lnTo>
                  <a:cubicBezTo>
                    <a:pt x="2119098" y="426867"/>
                    <a:pt x="2112525" y="433440"/>
                    <a:pt x="2104416" y="433440"/>
                  </a:cubicBezTo>
                  <a:lnTo>
                    <a:pt x="14682" y="433440"/>
                  </a:lnTo>
                  <a:cubicBezTo>
                    <a:pt x="6573" y="433440"/>
                    <a:pt x="0" y="426867"/>
                    <a:pt x="0" y="418758"/>
                  </a:cubicBezTo>
                  <a:lnTo>
                    <a:pt x="0" y="14682"/>
                  </a:lnTo>
                  <a:cubicBezTo>
                    <a:pt x="0" y="6573"/>
                    <a:pt x="6573" y="0"/>
                    <a:pt x="14682" y="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2119098" cy="4810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855434" y="6907593"/>
            <a:ext cx="9827445" cy="1661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83"/>
              </a:lnSpc>
            </a:pPr>
            <a:r>
              <a:rPr lang="en-US" sz="3202" i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La familia debe edificar el altar familia para presentarse como un sacrificio aceptable para Dios.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>
              <a:alphaModFix amt="17000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863872" y="0"/>
            <a:ext cx="5892572" cy="10287000"/>
            <a:chOff x="0" y="0"/>
            <a:chExt cx="155195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51953" cy="2709333"/>
            </a:xfrm>
            <a:custGeom>
              <a:avLst/>
              <a:gdLst/>
              <a:ahLst/>
              <a:cxnLst/>
              <a:rect l="l" t="t" r="r" b="b"/>
              <a:pathLst>
                <a:path w="1551953" h="2709333">
                  <a:moveTo>
                    <a:pt x="0" y="0"/>
                  </a:moveTo>
                  <a:lnTo>
                    <a:pt x="1551953" y="0"/>
                  </a:lnTo>
                  <a:lnTo>
                    <a:pt x="155195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7752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55195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51933" y="1353013"/>
            <a:ext cx="6547835" cy="3576079"/>
            <a:chOff x="0" y="0"/>
            <a:chExt cx="8730447" cy="476810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t="4519" b="4519"/>
            <a:stretch>
              <a:fillRect/>
            </a:stretch>
          </p:blipFill>
          <p:spPr>
            <a:xfrm>
              <a:off x="0" y="0"/>
              <a:ext cx="8730447" cy="4768105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351933" y="5357908"/>
            <a:ext cx="6547835" cy="3576079"/>
            <a:chOff x="0" y="0"/>
            <a:chExt cx="8730447" cy="476810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 t="9038" b="9038"/>
            <a:stretch>
              <a:fillRect/>
            </a:stretch>
          </p:blipFill>
          <p:spPr>
            <a:xfrm>
              <a:off x="0" y="0"/>
              <a:ext cx="8730447" cy="4768105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4587517" y="66675"/>
            <a:ext cx="4416587" cy="854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5853">
                <a:solidFill>
                  <a:srgbClr val="C29558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INTRODUCCION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25541" y="1081455"/>
            <a:ext cx="10627103" cy="4039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83"/>
              </a:lnSpc>
            </a:pPr>
            <a:r>
              <a:rPr lang="en-US" sz="32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Los </a:t>
            </a:r>
            <a:r>
              <a:rPr lang="en-US" sz="32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cambios</a:t>
            </a:r>
            <a:r>
              <a:rPr lang="en-US" sz="32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demográficos</a:t>
            </a:r>
            <a:r>
              <a:rPr lang="en-US" sz="32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2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económicos</a:t>
            </a:r>
            <a:r>
              <a:rPr lang="en-US" sz="32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2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sociales</a:t>
            </a:r>
            <a:r>
              <a:rPr lang="en-US" sz="32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y </a:t>
            </a:r>
            <a:r>
              <a:rPr lang="en-US" sz="32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culturales</a:t>
            </a:r>
            <a:r>
              <a:rPr lang="en-US" sz="32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en </a:t>
            </a:r>
            <a:r>
              <a:rPr lang="en-US" sz="32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nuestro</a:t>
            </a:r>
            <a:r>
              <a:rPr lang="en-US" sz="32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país</a:t>
            </a:r>
            <a:r>
              <a:rPr lang="en-US" sz="32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han</a:t>
            </a:r>
            <a:r>
              <a:rPr lang="en-US" sz="32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provocado</a:t>
            </a:r>
            <a:r>
              <a:rPr lang="en-US" sz="32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02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 </a:t>
            </a:r>
            <a:r>
              <a:rPr lang="en-US" sz="3202" dirty="0" err="1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retroceso</a:t>
            </a:r>
            <a:r>
              <a:rPr lang="en-US" sz="3202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 la </a:t>
            </a:r>
            <a:r>
              <a:rPr lang="en-US" sz="32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figura</a:t>
            </a:r>
            <a:r>
              <a:rPr lang="en-US" sz="32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 la </a:t>
            </a:r>
            <a:r>
              <a:rPr lang="en-US" sz="32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familia</a:t>
            </a:r>
            <a:r>
              <a:rPr lang="en-US" sz="32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DE 200O a 2021 </a:t>
            </a:r>
            <a:r>
              <a:rPr lang="en-US" sz="3202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el 32% de </a:t>
            </a:r>
            <a:r>
              <a:rPr lang="en-US" sz="3202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las</a:t>
            </a:r>
            <a:r>
              <a:rPr lang="en-US" sz="3202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202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familias</a:t>
            </a:r>
            <a:r>
              <a:rPr lang="en-US" sz="3202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son </a:t>
            </a:r>
            <a:r>
              <a:rPr lang="en-US" sz="3202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monoparentales</a:t>
            </a:r>
            <a:r>
              <a:rPr lang="en-US" sz="32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con </a:t>
            </a:r>
            <a:r>
              <a:rPr lang="en-US" sz="32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ausencia</a:t>
            </a:r>
            <a:r>
              <a:rPr lang="en-US" sz="32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 la </a:t>
            </a:r>
            <a:r>
              <a:rPr lang="en-US" sz="32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figura</a:t>
            </a:r>
            <a:r>
              <a:rPr lang="en-US" sz="32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masculina</a:t>
            </a:r>
            <a:r>
              <a:rPr lang="en-US" sz="32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202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los </a:t>
            </a:r>
            <a:r>
              <a:rPr lang="en-US" sz="3202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matrimonios</a:t>
            </a:r>
            <a:r>
              <a:rPr lang="en-US" sz="3202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202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han</a:t>
            </a:r>
            <a:r>
              <a:rPr lang="en-US" sz="3202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202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descendido</a:t>
            </a:r>
            <a:r>
              <a:rPr lang="en-US" sz="3202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un 36%</a:t>
            </a:r>
            <a:r>
              <a:rPr lang="en-US" sz="32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y </a:t>
            </a:r>
            <a:r>
              <a:rPr lang="en-US" sz="32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tenemos</a:t>
            </a:r>
            <a:r>
              <a:rPr lang="en-US" sz="32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02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33 </a:t>
            </a:r>
            <a:r>
              <a:rPr lang="en-US" sz="3202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divorcios</a:t>
            </a:r>
            <a:r>
              <a:rPr lang="en-US" sz="3202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202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por</a:t>
            </a:r>
            <a:r>
              <a:rPr lang="en-US" sz="3202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202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cada</a:t>
            </a:r>
            <a:r>
              <a:rPr lang="en-US" sz="3202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100 </a:t>
            </a:r>
            <a:r>
              <a:rPr lang="en-US" sz="3202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matrimonios</a:t>
            </a:r>
            <a:r>
              <a:rPr lang="en-US" sz="3202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 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25541" y="5348667"/>
            <a:ext cx="10627103" cy="3347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483"/>
              </a:lnSpc>
              <a:spcBef>
                <a:spcPct val="0"/>
              </a:spcBef>
            </a:pPr>
            <a:r>
              <a:rPr lang="en-US" sz="3202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Los hogares se debilitan y se destruyen por falta de una relación solida con Dios; y quedan expuestos a todo tipo de problemas, necesidades y tentaciones.</a:t>
            </a:r>
          </a:p>
          <a:p>
            <a:pPr marL="0" lvl="0" indent="0" algn="just">
              <a:lnSpc>
                <a:spcPts val="4483"/>
              </a:lnSpc>
              <a:spcBef>
                <a:spcPct val="0"/>
              </a:spcBef>
            </a:pPr>
            <a:r>
              <a:rPr lang="en-US" sz="3202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Por ello, es importante </a:t>
            </a:r>
            <a:r>
              <a:rPr lang="en-US" sz="3202" b="1" u="none" strike="noStrik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hablar del altar familiar</a:t>
            </a:r>
            <a:r>
              <a:rPr lang="en-US" sz="3202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un punto de reunión para buscar a Dios en el hogar y </a:t>
            </a:r>
            <a:r>
              <a:rPr lang="en-US" sz="3202" b="1" u="none" strike="noStrik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ser fortalecidos, guiados y consolados por Él.</a:t>
            </a:r>
            <a:r>
              <a:rPr lang="en-US" sz="3202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>
              <a:alphaModFix amt="17000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32033" y="0"/>
            <a:ext cx="5892572" cy="10287000"/>
            <a:chOff x="0" y="0"/>
            <a:chExt cx="155195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51953" cy="2709333"/>
            </a:xfrm>
            <a:custGeom>
              <a:avLst/>
              <a:gdLst/>
              <a:ahLst/>
              <a:cxnLst/>
              <a:rect l="l" t="t" r="r" b="b"/>
              <a:pathLst>
                <a:path w="1551953" h="2709333">
                  <a:moveTo>
                    <a:pt x="0" y="0"/>
                  </a:moveTo>
                  <a:lnTo>
                    <a:pt x="1551953" y="0"/>
                  </a:lnTo>
                  <a:lnTo>
                    <a:pt x="155195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8231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55195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74958" y="2563685"/>
            <a:ext cx="12912442" cy="6732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503"/>
              </a:lnSpc>
            </a:pP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En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tiempos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antiguos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, el pueblo de Israel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edificaba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altares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para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ofrecer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ofrendas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y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sacrificios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a Dios. Altar, del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hebreo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2502" b="1" i="1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 Bold Italics"/>
                <a:cs typeface="Montserrat Bold Italics"/>
                <a:sym typeface="Montserrat Bold Italics"/>
              </a:rPr>
              <a:t>zabák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significa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: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degollar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una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animal (en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sacrificio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),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ofrecer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,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sacrificar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una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victima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.</a:t>
            </a:r>
          </a:p>
          <a:p>
            <a:pPr algn="just">
              <a:lnSpc>
                <a:spcPts val="3503"/>
              </a:lnSpc>
            </a:pP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Dios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estableció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la forma y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propósito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del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acto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sacrificial en el altar, los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tres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primeros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eran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voluntarios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y los dos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últimos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obligatorios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:</a:t>
            </a:r>
          </a:p>
          <a:p>
            <a:pPr algn="just">
              <a:lnSpc>
                <a:spcPts val="3503"/>
              </a:lnSpc>
            </a:pPr>
            <a:endParaRPr lang="en-US" sz="2502" dirty="0">
              <a:solidFill>
                <a:srgbClr val="000000"/>
              </a:solidFill>
              <a:latin typeface="Arial Rounded MT Bold" panose="020F0704030504030204" pitchFamily="34" charset="0"/>
              <a:ea typeface="Montserrat"/>
              <a:cs typeface="Montserrat"/>
              <a:sym typeface="Montserrat"/>
            </a:endParaRPr>
          </a:p>
          <a:p>
            <a:pPr marL="540281" lvl="1" indent="-270140" algn="just">
              <a:lnSpc>
                <a:spcPts val="3503"/>
              </a:lnSpc>
              <a:buFont typeface="Arial"/>
              <a:buChar char="•"/>
            </a:pP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El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holocausto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u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ofrenda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quemada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significaba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la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completa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adoración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y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rendición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a Dios (</a:t>
            </a:r>
            <a:r>
              <a:rPr lang="en-US" sz="2502" dirty="0" err="1" smtClean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Levítico</a:t>
            </a:r>
            <a:r>
              <a:rPr lang="en-US" sz="2502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1</a:t>
            </a:r>
            <a:r>
              <a:rPr lang="en-US" sz="2502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).</a:t>
            </a:r>
            <a:endParaRPr lang="en-US" sz="2502" dirty="0">
              <a:solidFill>
                <a:srgbClr val="000000"/>
              </a:solidFill>
              <a:latin typeface="Arial Rounded MT Bold" panose="020F0704030504030204" pitchFamily="34" charset="0"/>
              <a:ea typeface="Montserrat"/>
              <a:cs typeface="Montserrat"/>
              <a:sym typeface="Montserrat"/>
            </a:endParaRPr>
          </a:p>
          <a:p>
            <a:pPr marL="540281" lvl="1" indent="-270140" algn="just">
              <a:lnSpc>
                <a:spcPts val="3503"/>
              </a:lnSpc>
              <a:buFont typeface="Arial"/>
              <a:buChar char="•"/>
            </a:pP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Oblación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como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acto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de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gratitud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por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la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bondad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y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provisión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de Dios (</a:t>
            </a:r>
            <a:r>
              <a:rPr lang="en-US" sz="2502" dirty="0" err="1" smtClean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Levítico</a:t>
            </a:r>
            <a:r>
              <a:rPr lang="en-US" sz="2502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2</a:t>
            </a:r>
            <a:r>
              <a:rPr lang="en-US" sz="2502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).</a:t>
            </a:r>
            <a:endParaRPr lang="en-US" sz="2502" dirty="0">
              <a:solidFill>
                <a:srgbClr val="000000"/>
              </a:solidFill>
              <a:latin typeface="Arial Rounded MT Bold" panose="020F0704030504030204" pitchFamily="34" charset="0"/>
              <a:ea typeface="Montserrat"/>
              <a:cs typeface="Montserrat"/>
              <a:sym typeface="Montserrat"/>
            </a:endParaRPr>
          </a:p>
          <a:p>
            <a:pPr marL="540281" lvl="1" indent="-270140" algn="just">
              <a:lnSpc>
                <a:spcPts val="3503"/>
              </a:lnSpc>
              <a:buFont typeface="Arial"/>
              <a:buChar char="•"/>
            </a:pP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Ofrendas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de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paz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como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un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acto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de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adoración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,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accion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de gracias o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adoración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(</a:t>
            </a:r>
            <a:r>
              <a:rPr lang="en-US" sz="2502" dirty="0" err="1" smtClean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Levítico</a:t>
            </a:r>
            <a:r>
              <a:rPr lang="en-US" sz="2502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3</a:t>
            </a:r>
            <a:r>
              <a:rPr lang="en-US" sz="2502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).</a:t>
            </a:r>
            <a:endParaRPr lang="en-US" sz="2502" dirty="0">
              <a:solidFill>
                <a:srgbClr val="000000"/>
              </a:solidFill>
              <a:latin typeface="Arial Rounded MT Bold" panose="020F0704030504030204" pitchFamily="34" charset="0"/>
              <a:ea typeface="Montserrat"/>
              <a:cs typeface="Montserrat"/>
              <a:sym typeface="Montserrat"/>
            </a:endParaRPr>
          </a:p>
          <a:p>
            <a:pPr marL="540281" lvl="1" indent="-270140" algn="just">
              <a:lnSpc>
                <a:spcPts val="3503"/>
              </a:lnSpc>
              <a:buFont typeface="Arial"/>
              <a:buChar char="•"/>
            </a:pP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Ofrenda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por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la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expiación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del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pecado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y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limpieza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de la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inmundicia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</a:t>
            </a:r>
            <a:endParaRPr lang="en-US" sz="2502" dirty="0" smtClean="0">
              <a:solidFill>
                <a:srgbClr val="000000"/>
              </a:solidFill>
              <a:latin typeface="Arial Rounded MT Bold" panose="020F0704030504030204" pitchFamily="34" charset="0"/>
              <a:ea typeface="Montserrat"/>
              <a:cs typeface="Montserrat"/>
              <a:sym typeface="Montserrat"/>
            </a:endParaRPr>
          </a:p>
          <a:p>
            <a:pPr marL="270141" lvl="1" algn="just">
              <a:lnSpc>
                <a:spcPts val="3503"/>
              </a:lnSpc>
            </a:pP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  </a:t>
            </a:r>
            <a:r>
              <a:rPr lang="en-US" sz="2502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(</a:t>
            </a:r>
            <a:r>
              <a:rPr lang="en-US" sz="2502" dirty="0" err="1" smtClean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Levítico</a:t>
            </a:r>
            <a:r>
              <a:rPr lang="en-US" sz="2502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4:1 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- 5: 13</a:t>
            </a:r>
            <a:r>
              <a:rPr lang="en-US" sz="2502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).</a:t>
            </a:r>
            <a:endParaRPr lang="en-US" sz="2502" dirty="0">
              <a:solidFill>
                <a:srgbClr val="000000"/>
              </a:solidFill>
              <a:latin typeface="Arial Rounded MT Bold" panose="020F0704030504030204" pitchFamily="34" charset="0"/>
              <a:ea typeface="Montserrat"/>
              <a:cs typeface="Montserrat"/>
              <a:sym typeface="Montserrat"/>
            </a:endParaRPr>
          </a:p>
          <a:p>
            <a:pPr marL="540281" lvl="1" indent="-270140" algn="just">
              <a:lnSpc>
                <a:spcPts val="3503"/>
              </a:lnSpc>
              <a:buFont typeface="Arial"/>
              <a:buChar char="•"/>
            </a:pP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Ofrenda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por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la culpa y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expiación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de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pecados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involuntarios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que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requerian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restitución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(</a:t>
            </a:r>
            <a:r>
              <a:rPr lang="en-US" sz="2502" dirty="0" err="1" smtClean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Levítico</a:t>
            </a:r>
            <a:r>
              <a:rPr lang="en-US" sz="2502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5: 14 - 6: 7</a:t>
            </a:r>
            <a:r>
              <a:rPr lang="en-US" sz="2502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Montserrat"/>
                <a:cs typeface="Montserrat"/>
                <a:sym typeface="Montserrat"/>
              </a:rPr>
              <a:t>)</a:t>
            </a:r>
            <a:endParaRPr lang="en-US" sz="2502" dirty="0">
              <a:solidFill>
                <a:srgbClr val="000000"/>
              </a:solidFill>
              <a:latin typeface="Arial Rounded MT Bold" panose="020F070403050403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046833" y="1485900"/>
            <a:ext cx="5113483" cy="7650057"/>
          </a:xfrm>
          <a:custGeom>
            <a:avLst/>
            <a:gdLst/>
            <a:ahLst/>
            <a:cxnLst/>
            <a:rect l="l" t="t" r="r" b="b"/>
            <a:pathLst>
              <a:path w="5113483" h="7650057">
                <a:moveTo>
                  <a:pt x="0" y="0"/>
                </a:moveTo>
                <a:lnTo>
                  <a:pt x="5113483" y="0"/>
                </a:lnTo>
                <a:lnTo>
                  <a:pt x="5113483" y="7650057"/>
                </a:lnTo>
                <a:lnTo>
                  <a:pt x="0" y="76500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341" r="-729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1740" y="205326"/>
            <a:ext cx="11533539" cy="845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63849" lvl="1" indent="-631924" algn="l">
              <a:lnSpc>
                <a:spcPts val="6439"/>
              </a:lnSpc>
              <a:buAutoNum type="arabicPeriod"/>
            </a:pPr>
            <a:r>
              <a:rPr lang="en-US" sz="5853">
                <a:solidFill>
                  <a:srgbClr val="77523D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Del altar mosaico al familiar cristiano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74958" y="1254377"/>
            <a:ext cx="10627103" cy="109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483"/>
              </a:lnSpc>
              <a:spcBef>
                <a:spcPct val="0"/>
              </a:spcBef>
            </a:pPr>
            <a:r>
              <a:rPr lang="en-US" sz="3202" b="1" dirty="0">
                <a:solidFill>
                  <a:srgbClr val="C2955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a. El altar </a:t>
            </a:r>
            <a:r>
              <a:rPr lang="en-US" sz="3202" b="1" dirty="0" err="1">
                <a:solidFill>
                  <a:srgbClr val="C2955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donde</a:t>
            </a:r>
            <a:r>
              <a:rPr lang="en-US" sz="3202" b="1" dirty="0">
                <a:solidFill>
                  <a:srgbClr val="C2955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se </a:t>
            </a:r>
            <a:r>
              <a:rPr lang="en-US" sz="3202" b="1" dirty="0" err="1">
                <a:solidFill>
                  <a:srgbClr val="C2955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presentaba</a:t>
            </a:r>
            <a:r>
              <a:rPr lang="en-US" sz="3202" b="1" dirty="0">
                <a:solidFill>
                  <a:srgbClr val="C2955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la </a:t>
            </a:r>
            <a:r>
              <a:rPr lang="en-US" sz="3202" b="1" dirty="0" err="1">
                <a:solidFill>
                  <a:srgbClr val="C2955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ofrenda</a:t>
            </a:r>
            <a:r>
              <a:rPr lang="en-US" sz="3202" b="1" dirty="0">
                <a:solidFill>
                  <a:srgbClr val="C2955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y </a:t>
            </a:r>
            <a:r>
              <a:rPr lang="en-US" sz="3202" b="1" dirty="0" err="1">
                <a:solidFill>
                  <a:srgbClr val="C2955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sacrificio</a:t>
            </a:r>
            <a:r>
              <a:rPr lang="en-US" sz="3202" b="1" dirty="0">
                <a:solidFill>
                  <a:srgbClr val="C2955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 Dios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400160" y="9454868"/>
            <a:ext cx="2921421" cy="569655"/>
            <a:chOff x="0" y="0"/>
            <a:chExt cx="3895228" cy="75954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3895228" cy="759540"/>
              <a:chOff x="0" y="0"/>
              <a:chExt cx="1025019" cy="19987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025019" cy="199871"/>
              </a:xfrm>
              <a:custGeom>
                <a:avLst/>
                <a:gdLst/>
                <a:ahLst/>
                <a:cxnLst/>
                <a:rect l="l" t="t" r="r" b="b"/>
                <a:pathLst>
                  <a:path w="1025019" h="199871">
                    <a:moveTo>
                      <a:pt x="99936" y="0"/>
                    </a:moveTo>
                    <a:lnTo>
                      <a:pt x="925083" y="0"/>
                    </a:lnTo>
                    <a:cubicBezTo>
                      <a:pt x="980276" y="0"/>
                      <a:pt x="1025019" y="44743"/>
                      <a:pt x="1025019" y="99936"/>
                    </a:cubicBezTo>
                    <a:lnTo>
                      <a:pt x="1025019" y="99936"/>
                    </a:lnTo>
                    <a:cubicBezTo>
                      <a:pt x="1025019" y="126440"/>
                      <a:pt x="1014490" y="151859"/>
                      <a:pt x="995748" y="170601"/>
                    </a:cubicBezTo>
                    <a:cubicBezTo>
                      <a:pt x="977007" y="189342"/>
                      <a:pt x="951588" y="199871"/>
                      <a:pt x="925083" y="199871"/>
                    </a:cubicBezTo>
                    <a:lnTo>
                      <a:pt x="99936" y="199871"/>
                    </a:lnTo>
                    <a:cubicBezTo>
                      <a:pt x="73431" y="199871"/>
                      <a:pt x="48012" y="189342"/>
                      <a:pt x="29270" y="170601"/>
                    </a:cubicBezTo>
                    <a:cubicBezTo>
                      <a:pt x="10529" y="151859"/>
                      <a:pt x="0" y="126440"/>
                      <a:pt x="0" y="99936"/>
                    </a:cubicBezTo>
                    <a:lnTo>
                      <a:pt x="0" y="99936"/>
                    </a:lnTo>
                    <a:cubicBezTo>
                      <a:pt x="0" y="73431"/>
                      <a:pt x="10529" y="48012"/>
                      <a:pt x="29270" y="29270"/>
                    </a:cubicBezTo>
                    <a:cubicBezTo>
                      <a:pt x="48012" y="10529"/>
                      <a:pt x="73431" y="0"/>
                      <a:pt x="99936" y="0"/>
                    </a:cubicBezTo>
                    <a:close/>
                  </a:path>
                </a:pathLst>
              </a:custGeom>
              <a:solidFill>
                <a:srgbClr val="77523D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47625"/>
                <a:ext cx="1025019" cy="2474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281468" y="96574"/>
              <a:ext cx="3332291" cy="5282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1"/>
                </a:lnSpc>
              </a:pPr>
              <a:r>
                <a:rPr lang="en-US" sz="2415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Heb 9: 23 y 28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>
              <a:alphaModFix amt="17000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81002" y="190359"/>
            <a:ext cx="16745469" cy="1677741"/>
            <a:chOff x="0" y="0"/>
            <a:chExt cx="3445570" cy="3452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45570" cy="345214"/>
            </a:xfrm>
            <a:custGeom>
              <a:avLst/>
              <a:gdLst/>
              <a:ahLst/>
              <a:cxnLst/>
              <a:rect l="l" t="t" r="r" b="b"/>
              <a:pathLst>
                <a:path w="3445570" h="345214">
                  <a:moveTo>
                    <a:pt x="9030" y="0"/>
                  </a:moveTo>
                  <a:lnTo>
                    <a:pt x="3436540" y="0"/>
                  </a:lnTo>
                  <a:cubicBezTo>
                    <a:pt x="3438935" y="0"/>
                    <a:pt x="3441232" y="951"/>
                    <a:pt x="3442925" y="2645"/>
                  </a:cubicBezTo>
                  <a:cubicBezTo>
                    <a:pt x="3444618" y="4338"/>
                    <a:pt x="3445570" y="6635"/>
                    <a:pt x="3445570" y="9030"/>
                  </a:cubicBezTo>
                  <a:lnTo>
                    <a:pt x="3445570" y="336184"/>
                  </a:lnTo>
                  <a:cubicBezTo>
                    <a:pt x="3445570" y="338579"/>
                    <a:pt x="3444618" y="340876"/>
                    <a:pt x="3442925" y="342569"/>
                  </a:cubicBezTo>
                  <a:cubicBezTo>
                    <a:pt x="3441232" y="344263"/>
                    <a:pt x="3438935" y="345214"/>
                    <a:pt x="3436540" y="345214"/>
                  </a:cubicBezTo>
                  <a:lnTo>
                    <a:pt x="9030" y="345214"/>
                  </a:lnTo>
                  <a:cubicBezTo>
                    <a:pt x="4043" y="345214"/>
                    <a:pt x="0" y="341171"/>
                    <a:pt x="0" y="336184"/>
                  </a:cubicBezTo>
                  <a:lnTo>
                    <a:pt x="0" y="9030"/>
                  </a:lnTo>
                  <a:cubicBezTo>
                    <a:pt x="0" y="4043"/>
                    <a:pt x="4043" y="0"/>
                    <a:pt x="9030" y="0"/>
                  </a:cubicBezTo>
                  <a:close/>
                </a:path>
              </a:pathLst>
            </a:custGeom>
            <a:solidFill>
              <a:srgbClr val="D9D9D9">
                <a:alpha val="4274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445570" cy="3928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38437" y="210111"/>
            <a:ext cx="16230600" cy="1581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3"/>
              </a:lnSpc>
            </a:pPr>
            <a:r>
              <a:rPr lang="en-US" sz="3002" i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El Señor, con su muerte en la cruz, se presentó como la ofrenda sacrificial más sublime y perfecta en olor grato al Padre el Cordero de Dios voluntariamente se ofreció como:</a:t>
            </a:r>
          </a:p>
        </p:txBody>
      </p:sp>
      <p:sp>
        <p:nvSpPr>
          <p:cNvPr id="7" name="Freeform 7"/>
          <p:cNvSpPr/>
          <p:nvPr/>
        </p:nvSpPr>
        <p:spPr>
          <a:xfrm>
            <a:off x="881002" y="2165022"/>
            <a:ext cx="7756868" cy="7756868"/>
          </a:xfrm>
          <a:custGeom>
            <a:avLst/>
            <a:gdLst/>
            <a:ahLst/>
            <a:cxnLst/>
            <a:rect l="l" t="t" r="r" b="b"/>
            <a:pathLst>
              <a:path w="7756868" h="7756868">
                <a:moveTo>
                  <a:pt x="0" y="0"/>
                </a:moveTo>
                <a:lnTo>
                  <a:pt x="7756869" y="0"/>
                </a:lnTo>
                <a:lnTo>
                  <a:pt x="7756869" y="7756868"/>
                </a:lnTo>
                <a:lnTo>
                  <a:pt x="0" y="77568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22663" y="2706682"/>
            <a:ext cx="6673548" cy="6673548"/>
          </a:xfrm>
          <a:custGeom>
            <a:avLst/>
            <a:gdLst/>
            <a:ahLst/>
            <a:cxnLst/>
            <a:rect l="l" t="t" r="r" b="b"/>
            <a:pathLst>
              <a:path w="6673548" h="6673548">
                <a:moveTo>
                  <a:pt x="0" y="0"/>
                </a:moveTo>
                <a:lnTo>
                  <a:pt x="6673548" y="0"/>
                </a:lnTo>
                <a:lnTo>
                  <a:pt x="6673548" y="6673548"/>
                </a:lnTo>
                <a:lnTo>
                  <a:pt x="0" y="66735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801254" y="3868671"/>
            <a:ext cx="5916365" cy="412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8"/>
              </a:lnSpc>
            </a:pPr>
            <a:r>
              <a:rPr lang="en-US" sz="7353">
                <a:solidFill>
                  <a:srgbClr val="FFCC66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B. JESUCRISTO:</a:t>
            </a:r>
          </a:p>
          <a:p>
            <a:pPr algn="ctr">
              <a:lnSpc>
                <a:spcPts val="8088"/>
              </a:lnSpc>
            </a:pPr>
            <a:r>
              <a:rPr lang="en-US" sz="7353">
                <a:solidFill>
                  <a:srgbClr val="FFCC66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EL CORDERO SACRIFICAL DEL ALTAR SUPREMO</a:t>
            </a:r>
          </a:p>
        </p:txBody>
      </p:sp>
      <p:sp>
        <p:nvSpPr>
          <p:cNvPr id="10" name="Freeform 10"/>
          <p:cNvSpPr/>
          <p:nvPr/>
        </p:nvSpPr>
        <p:spPr>
          <a:xfrm>
            <a:off x="8252997" y="5658582"/>
            <a:ext cx="769749" cy="769749"/>
          </a:xfrm>
          <a:custGeom>
            <a:avLst/>
            <a:gdLst/>
            <a:ahLst/>
            <a:cxnLst/>
            <a:rect l="l" t="t" r="r" b="b"/>
            <a:pathLst>
              <a:path w="769749" h="769749">
                <a:moveTo>
                  <a:pt x="0" y="0"/>
                </a:moveTo>
                <a:lnTo>
                  <a:pt x="769748" y="0"/>
                </a:lnTo>
                <a:lnTo>
                  <a:pt x="769748" y="769749"/>
                </a:lnTo>
                <a:lnTo>
                  <a:pt x="0" y="7697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538295" y="8743832"/>
            <a:ext cx="769749" cy="769749"/>
          </a:xfrm>
          <a:custGeom>
            <a:avLst/>
            <a:gdLst/>
            <a:ahLst/>
            <a:cxnLst/>
            <a:rect l="l" t="t" r="r" b="b"/>
            <a:pathLst>
              <a:path w="769749" h="769749">
                <a:moveTo>
                  <a:pt x="0" y="0"/>
                </a:moveTo>
                <a:lnTo>
                  <a:pt x="769749" y="0"/>
                </a:lnTo>
                <a:lnTo>
                  <a:pt x="769749" y="769748"/>
                </a:lnTo>
                <a:lnTo>
                  <a:pt x="0" y="7697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538295" y="2428997"/>
            <a:ext cx="769749" cy="769749"/>
          </a:xfrm>
          <a:custGeom>
            <a:avLst/>
            <a:gdLst/>
            <a:ahLst/>
            <a:cxnLst/>
            <a:rect l="l" t="t" r="r" b="b"/>
            <a:pathLst>
              <a:path w="769749" h="769749">
                <a:moveTo>
                  <a:pt x="0" y="0"/>
                </a:moveTo>
                <a:lnTo>
                  <a:pt x="769749" y="0"/>
                </a:lnTo>
                <a:lnTo>
                  <a:pt x="769749" y="769749"/>
                </a:lnTo>
                <a:lnTo>
                  <a:pt x="0" y="7697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858597" y="3974433"/>
            <a:ext cx="769749" cy="769749"/>
          </a:xfrm>
          <a:custGeom>
            <a:avLst/>
            <a:gdLst/>
            <a:ahLst/>
            <a:cxnLst/>
            <a:rect l="l" t="t" r="r" b="b"/>
            <a:pathLst>
              <a:path w="769749" h="769749">
                <a:moveTo>
                  <a:pt x="0" y="0"/>
                </a:moveTo>
                <a:lnTo>
                  <a:pt x="769749" y="0"/>
                </a:lnTo>
                <a:lnTo>
                  <a:pt x="769749" y="769749"/>
                </a:lnTo>
                <a:lnTo>
                  <a:pt x="0" y="7697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58597" y="7342731"/>
            <a:ext cx="769749" cy="769749"/>
          </a:xfrm>
          <a:custGeom>
            <a:avLst/>
            <a:gdLst/>
            <a:ahLst/>
            <a:cxnLst/>
            <a:rect l="l" t="t" r="r" b="b"/>
            <a:pathLst>
              <a:path w="769749" h="769749">
                <a:moveTo>
                  <a:pt x="0" y="0"/>
                </a:moveTo>
                <a:lnTo>
                  <a:pt x="769749" y="0"/>
                </a:lnTo>
                <a:lnTo>
                  <a:pt x="769749" y="769748"/>
                </a:lnTo>
                <a:lnTo>
                  <a:pt x="0" y="7697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AutoShape 15"/>
          <p:cNvSpPr/>
          <p:nvPr/>
        </p:nvSpPr>
        <p:spPr>
          <a:xfrm>
            <a:off x="7308044" y="2794822"/>
            <a:ext cx="3022751" cy="19050"/>
          </a:xfrm>
          <a:prstGeom prst="line">
            <a:avLst/>
          </a:prstGeom>
          <a:ln w="38100" cap="flat">
            <a:solidFill>
              <a:srgbClr val="C29558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7298399" y="9147755"/>
            <a:ext cx="3022751" cy="19050"/>
          </a:xfrm>
          <a:prstGeom prst="line">
            <a:avLst/>
          </a:prstGeom>
          <a:ln w="38100" cap="flat">
            <a:solidFill>
              <a:srgbClr val="C29558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8252997" y="6043456"/>
            <a:ext cx="2077799" cy="0"/>
          </a:xfrm>
          <a:prstGeom prst="line">
            <a:avLst/>
          </a:prstGeom>
          <a:ln w="38100" cap="flat">
            <a:solidFill>
              <a:srgbClr val="C29558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>
            <a:off x="8243472" y="7708555"/>
            <a:ext cx="2077799" cy="0"/>
          </a:xfrm>
          <a:prstGeom prst="line">
            <a:avLst/>
          </a:prstGeom>
          <a:ln w="38100" cap="flat">
            <a:solidFill>
              <a:srgbClr val="C29558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>
            <a:off x="8243472" y="4382232"/>
            <a:ext cx="2077799" cy="0"/>
          </a:xfrm>
          <a:prstGeom prst="line">
            <a:avLst/>
          </a:prstGeom>
          <a:ln w="38100" cap="flat">
            <a:solidFill>
              <a:srgbClr val="C29558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0" name="TextBox 20"/>
          <p:cNvSpPr txBox="1"/>
          <p:nvPr/>
        </p:nvSpPr>
        <p:spPr>
          <a:xfrm>
            <a:off x="10764751" y="2276597"/>
            <a:ext cx="6642247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C29558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ofrenda del todo quemada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764751" y="3001197"/>
            <a:ext cx="5011195" cy="42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3"/>
              </a:lnSpc>
            </a:pPr>
            <a:r>
              <a:rPr lang="en-US" sz="250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 Pedro 1: 19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764751" y="3776884"/>
            <a:ext cx="6642247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C29558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una ofrenda de paz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764751" y="4501483"/>
            <a:ext cx="5011195" cy="42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3"/>
              </a:lnSpc>
            </a:pPr>
            <a:r>
              <a:rPr lang="en-US" sz="250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Colosenses 1: 20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764751" y="5451508"/>
            <a:ext cx="6642247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C29558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expiación del pecado y la culpa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764751" y="6176107"/>
            <a:ext cx="5011195" cy="42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3"/>
              </a:lnSpc>
            </a:pPr>
            <a:r>
              <a:rPr lang="en-US" sz="250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Romanos 4: 7 - 8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764751" y="7122195"/>
            <a:ext cx="6642247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C29558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redención, justificación y salvación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764751" y="7846794"/>
            <a:ext cx="5011195" cy="42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3"/>
              </a:lnSpc>
            </a:pPr>
            <a:r>
              <a:rPr lang="en-US" sz="250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Hebreos 9: 12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764751" y="8625154"/>
            <a:ext cx="6642247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C29558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esperanza gloriosa de vida eterna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764751" y="9349754"/>
            <a:ext cx="5011195" cy="42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3"/>
              </a:lnSpc>
            </a:pPr>
            <a:r>
              <a:rPr lang="en-US" sz="250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Juan 3: 16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>
              <a:alphaModFix amt="17000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33578" y="0"/>
            <a:ext cx="5892572" cy="10287000"/>
            <a:chOff x="0" y="0"/>
            <a:chExt cx="155195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51953" cy="2709333"/>
            </a:xfrm>
            <a:custGeom>
              <a:avLst/>
              <a:gdLst/>
              <a:ahLst/>
              <a:cxnLst/>
              <a:rect l="l" t="t" r="r" b="b"/>
              <a:pathLst>
                <a:path w="1551953" h="2709333">
                  <a:moveTo>
                    <a:pt x="0" y="0"/>
                  </a:moveTo>
                  <a:lnTo>
                    <a:pt x="1551953" y="0"/>
                  </a:lnTo>
                  <a:lnTo>
                    <a:pt x="155195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8231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55195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880654" y="1028700"/>
            <a:ext cx="6105334" cy="8229600"/>
          </a:xfrm>
          <a:custGeom>
            <a:avLst/>
            <a:gdLst/>
            <a:ahLst/>
            <a:cxnLst/>
            <a:rect l="l" t="t" r="r" b="b"/>
            <a:pathLst>
              <a:path w="6105334" h="8229600">
                <a:moveTo>
                  <a:pt x="0" y="0"/>
                </a:moveTo>
                <a:lnTo>
                  <a:pt x="6105334" y="0"/>
                </a:lnTo>
                <a:lnTo>
                  <a:pt x="61053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512" r="-70057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09978" y="450246"/>
            <a:ext cx="10627103" cy="1099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483"/>
              </a:lnSpc>
              <a:spcBef>
                <a:spcPct val="0"/>
              </a:spcBef>
            </a:pPr>
            <a:r>
              <a:rPr lang="en-US" sz="3202" b="1">
                <a:solidFill>
                  <a:srgbClr val="C2955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a. El altar familiar como parte fundamental de la identidad cristiana de una familia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3112" y="1959232"/>
            <a:ext cx="10960835" cy="7630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3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En el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culto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familiar, la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familia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cristiana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se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ofrece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a Dios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voluntariamente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y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recibe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la plena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confianza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que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Él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acepta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su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ofrenda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éste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, forma parte de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su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identidad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cristiana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Heb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12: 24). </a:t>
            </a:r>
          </a:p>
          <a:p>
            <a:pPr algn="just">
              <a:lnSpc>
                <a:spcPts val="3503"/>
              </a:lnSpc>
            </a:pPr>
            <a:endParaRPr lang="en-US" sz="28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503"/>
              </a:lnSpc>
            </a:pP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Es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necesario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:</a:t>
            </a:r>
          </a:p>
          <a:p>
            <a:pPr marL="540281" lvl="1" indent="-270140" algn="just">
              <a:lnSpc>
                <a:spcPts val="3503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En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oración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poner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en el altar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nuestros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pecados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y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malos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deseos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, para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que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la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sangre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de Cristo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nos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limpie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y se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consuman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con el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fuego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del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Espíritu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Santo (1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Jn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1:7; Col; 3:5; 2 Co 7: 1; Sal 139: 23 - 24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).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540281" lvl="1" indent="-270140" algn="just">
              <a:lnSpc>
                <a:spcPts val="3503"/>
              </a:lnSpc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El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quebrantamiento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redención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y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entrega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nuestra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voluntad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apartándonos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estilos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vida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mundanos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y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consagrarnos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solo a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Él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(Ro 8: 13 y 12: 2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).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540281" lvl="1" indent="-270140" algn="just">
              <a:lnSpc>
                <a:spcPts val="3503"/>
              </a:lnSpc>
              <a:buFont typeface="Arial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Reconciliarnos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con Dios y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buscar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la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paz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y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reconciliación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familiar (2 Co 5: 19 - 20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).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540281" lvl="1" indent="-270140" algn="just">
              <a:lnSpc>
                <a:spcPts val="3503"/>
              </a:lnSpc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La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lectura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de la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Palabra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para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obtener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confianza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en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sus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promesas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y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victoria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en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nuestras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necesidades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y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conflictos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(Is 26: 3 - 4)</a:t>
            </a:r>
          </a:p>
          <a:p>
            <a:pPr marL="540281" lvl="1" indent="-270140" algn="just">
              <a:lnSpc>
                <a:spcPts val="3503"/>
              </a:lnSpc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Con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nuestra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alabanza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expresarle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nuestra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gratitud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Heb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13: 15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).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>
              <a:alphaModFix amt="17000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71692" y="0"/>
            <a:ext cx="7771031" cy="8157084"/>
            <a:chOff x="0" y="0"/>
            <a:chExt cx="2046691" cy="21483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46691" cy="2148368"/>
            </a:xfrm>
            <a:custGeom>
              <a:avLst/>
              <a:gdLst/>
              <a:ahLst/>
              <a:cxnLst/>
              <a:rect l="l" t="t" r="r" b="b"/>
              <a:pathLst>
                <a:path w="2046691" h="2148368">
                  <a:moveTo>
                    <a:pt x="0" y="0"/>
                  </a:moveTo>
                  <a:lnTo>
                    <a:pt x="2046691" y="0"/>
                  </a:lnTo>
                  <a:lnTo>
                    <a:pt x="2046691" y="2148368"/>
                  </a:lnTo>
                  <a:lnTo>
                    <a:pt x="0" y="2148368"/>
                  </a:lnTo>
                  <a:close/>
                </a:path>
              </a:pathLst>
            </a:custGeom>
            <a:solidFill>
              <a:srgbClr val="28231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46691" cy="2186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20413" y="640604"/>
            <a:ext cx="6546731" cy="9694663"/>
            <a:chOff x="0" y="0"/>
            <a:chExt cx="8728974" cy="12926217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l="38770" r="16210"/>
            <a:stretch>
              <a:fillRect/>
            </a:stretch>
          </p:blipFill>
          <p:spPr>
            <a:xfrm>
              <a:off x="0" y="0"/>
              <a:ext cx="8728974" cy="12926217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7252430" y="340953"/>
            <a:ext cx="10508308" cy="1655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5853">
                <a:solidFill>
                  <a:srgbClr val="77523D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2. la condición del altar familiar refleja la condición espiritual de la familia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47645" y="2218013"/>
            <a:ext cx="10013094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C29558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a) un altar encendido de dia y noche (lev 6:12 - 13)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47645" y="2942612"/>
            <a:ext cx="10013094" cy="1298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3"/>
              </a:lnSpc>
            </a:pP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Dios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ordenó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que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el altar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siempre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estuviera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encendido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el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sacerdote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debía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mantener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el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fuego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encendido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en el altar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como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símbolo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adoración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ininterrumpida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y de Su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presencia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47645" y="4611689"/>
            <a:ext cx="10013094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C29558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b) elias levantó un altar en ruinas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747645" y="5336289"/>
            <a:ext cx="10013094" cy="2244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3"/>
              </a:lnSpc>
            </a:pP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Cuando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el pueblo de Israel </a:t>
            </a:r>
            <a:r>
              <a:rPr lang="en-US" sz="2502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olvido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 Dios y se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desvió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 la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idolatría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el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profeta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Elías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confrontó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 los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profetas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 Baal y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reedifico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el </a:t>
            </a:r>
            <a:r>
              <a:rPr lang="en-US" sz="2502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altar,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evidenciando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la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necesidad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del pueblo de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volver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su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Señor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y, a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través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 la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oración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les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revela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la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gracia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 Dios y el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Señor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acepto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su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ofrenda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747645" y="7881666"/>
            <a:ext cx="10013094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C29558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c) un altar familiar encendido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47645" y="8606266"/>
            <a:ext cx="10013094" cy="1313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3"/>
              </a:lnSpc>
            </a:pP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familia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en crisis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tiene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un altar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arruinado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sin embargo, el padre de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familia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quien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es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el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sacerdote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del </a:t>
            </a:r>
            <a:r>
              <a:rPr lang="en-US" sz="2502" dirty="0" err="1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hogar</a:t>
            </a:r>
            <a:r>
              <a:rPr lang="en-US" sz="2502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juntamente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con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su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esposa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hijos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deben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reconstruirlo</a:t>
            </a:r>
            <a:r>
              <a:rPr lang="en-US" sz="25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y </a:t>
            </a:r>
            <a:r>
              <a:rPr lang="en-US" sz="25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encenderlo</a:t>
            </a:r>
            <a:endParaRPr lang="en-US" sz="2502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>
              <a:alphaModFix amt="17000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5143500"/>
            <a:chOff x="0" y="0"/>
            <a:chExt cx="4816593" cy="1354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354667"/>
            </a:xfrm>
            <a:custGeom>
              <a:avLst/>
              <a:gdLst/>
              <a:ahLst/>
              <a:cxnLst/>
              <a:rect l="l" t="t" r="r" b="b"/>
              <a:pathLst>
                <a:path w="4816592" h="1354667">
                  <a:moveTo>
                    <a:pt x="0" y="0"/>
                  </a:moveTo>
                  <a:lnTo>
                    <a:pt x="4816592" y="0"/>
                  </a:lnTo>
                  <a:lnTo>
                    <a:pt x="4816592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28231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139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46516" y="438150"/>
            <a:ext cx="6034502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... PARA REDARGÜIR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684023" y="5324475"/>
            <a:ext cx="7143391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50"/>
              </a:lnSpc>
            </a:pPr>
            <a:r>
              <a:rPr lang="en-US" sz="7500">
                <a:solidFill>
                  <a:srgbClr val="C29558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... PARA CORREGIR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28700" y="4831494"/>
            <a:ext cx="624012" cy="62401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2955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3180814" y="8772358"/>
            <a:ext cx="4209514" cy="4114800"/>
          </a:xfrm>
          <a:custGeom>
            <a:avLst/>
            <a:gdLst/>
            <a:ahLst/>
            <a:cxnLst/>
            <a:rect l="l" t="t" r="r" b="b"/>
            <a:pathLst>
              <a:path w="4209514" h="4114800">
                <a:moveTo>
                  <a:pt x="0" y="0"/>
                </a:moveTo>
                <a:lnTo>
                  <a:pt x="4209514" y="0"/>
                </a:lnTo>
                <a:lnTo>
                  <a:pt x="42095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46516" y="1552575"/>
            <a:ext cx="17214223" cy="2724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3"/>
              </a:lnSpc>
            </a:pPr>
            <a:r>
              <a:rPr lang="en-US" sz="260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Existe similitud entre las ofrendas presentadas en el altar bajo la ley mosaica y el sacrificio vivo, santo y agradable que debemos presentar como familia y esta es que Dios siempre se ha acercado al hombre para liberarlo de sus pecados y culpa, ademas que el hombre es quien debe cultivar su relación con Dios para ser un ser pleno. De igual manera los padres e hijos deben aprender a cultivar su relación con Dios y a traves de ésta alcanzar como familia la reconciliación, dirección, comunión y paz para ser una familia féliz.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104784" y="4392771"/>
            <a:ext cx="2655955" cy="438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3"/>
              </a:lnSpc>
            </a:pPr>
            <a:r>
              <a:rPr lang="en-US" sz="260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Romanos 5: 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13191" y="6496050"/>
            <a:ext cx="17214223" cy="3639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3"/>
              </a:lnSpc>
            </a:pPr>
            <a:r>
              <a:rPr lang="en-US" sz="260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 el culto familiar se construye la identidad cristiana a través de nuestros tiempos de oración, lectura de la Palabra, y alabanza, éste tiene el propósito de buscar el perdón de pecados y rendir nuestra voluntad a Dios  además de desarrollar una vida de fe y confianza en Dios que nos ayude a ser agradecidos y confiar en Dios cuando hay problemas .</a:t>
            </a:r>
          </a:p>
          <a:p>
            <a:pPr algn="r">
              <a:lnSpc>
                <a:spcPts val="3643"/>
              </a:lnSpc>
            </a:pPr>
            <a:endParaRPr lang="en-US" sz="2602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r">
              <a:lnSpc>
                <a:spcPts val="3643"/>
              </a:lnSpc>
            </a:pPr>
            <a:r>
              <a:rPr lang="en-US" sz="260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 vida de Dios en el hogar nos permitirá identificar oportunamente las necesidades de nuestra familia y establecer prioridades en la voluntad de Dios, nos ayuda a no abandonar a los nuestros ni dejarlos expuestos a lo que el mundo ofrece para destrucción.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1346</Words>
  <Application>Microsoft Office PowerPoint</Application>
  <PresentationFormat>Personalizado</PresentationFormat>
  <Paragraphs>78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23" baseType="lpstr">
      <vt:lpstr>Calibri</vt:lpstr>
      <vt:lpstr>Montserrat Italics</vt:lpstr>
      <vt:lpstr>Bebas Neue Cyrillic</vt:lpstr>
      <vt:lpstr>Montserrat Bold</vt:lpstr>
      <vt:lpstr>Open Sans Bold</vt:lpstr>
      <vt:lpstr>Arial Rounded MT Bold</vt:lpstr>
      <vt:lpstr>Montaser Arabic Bold</vt:lpstr>
      <vt:lpstr>Arial</vt:lpstr>
      <vt:lpstr>Eastman Grotesque Bold Italics</vt:lpstr>
      <vt:lpstr>Montserrat</vt:lpstr>
      <vt:lpstr>Montserrat Bold Italics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Altar Familiar - ED 9 de noviembre 2025</dc:title>
  <cp:lastModifiedBy>ACER</cp:lastModifiedBy>
  <cp:revision>4</cp:revision>
  <dcterms:created xsi:type="dcterms:W3CDTF">2006-08-16T00:00:00Z</dcterms:created>
  <dcterms:modified xsi:type="dcterms:W3CDTF">2025-11-06T20:24:02Z</dcterms:modified>
  <dc:identifier>DAG375ERRn8</dc:identifier>
</cp:coreProperties>
</file>