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7" r:id="rId2"/>
    <p:sldId id="259" r:id="rId3"/>
    <p:sldId id="258" r:id="rId4"/>
    <p:sldId id="260" r:id="rId5"/>
    <p:sldId id="262" r:id="rId6"/>
    <p:sldId id="263" r:id="rId7"/>
    <p:sldId id="268" r:id="rId8"/>
    <p:sldId id="264" r:id="rId9"/>
    <p:sldId id="265" r:id="rId10"/>
    <p:sldId id="267" r:id="rId11"/>
    <p:sldId id="266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2406"/>
    <a:srgbClr val="B34DB3"/>
    <a:srgbClr val="3399FF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0" autoAdjust="0"/>
    <p:restoredTop sz="94660"/>
  </p:normalViewPr>
  <p:slideViewPr>
    <p:cSldViewPr snapToGrid="0">
      <p:cViewPr varScale="1">
        <p:scale>
          <a:sx n="75" d="100"/>
          <a:sy n="75" d="100"/>
        </p:scale>
        <p:origin x="3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742D3F-4D69-4D13-9C11-8438D5E7DB98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131370D-1BB8-4B27-A312-332202EBD440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MX" sz="2400" b="1" dirty="0" smtClean="0">
              <a:solidFill>
                <a:schemeClr val="bg2"/>
              </a:solidFill>
            </a:rPr>
            <a:t>Fue un rey extremadamente poderoso  y sus deseos se materializaban</a:t>
          </a:r>
          <a:r>
            <a:rPr lang="es-MX" sz="2400" b="1" dirty="0" smtClean="0"/>
            <a:t>.</a:t>
          </a:r>
          <a:endParaRPr lang="es-MX" sz="2400" dirty="0"/>
        </a:p>
      </dgm:t>
    </dgm:pt>
    <dgm:pt modelId="{1F1C0F49-4243-4A15-A7EE-46936F03B13B}" type="parTrans" cxnId="{C5EFC821-C5DD-4D77-B913-36F2961D8208}">
      <dgm:prSet/>
      <dgm:spPr/>
      <dgm:t>
        <a:bodyPr/>
        <a:lstStyle/>
        <a:p>
          <a:endParaRPr lang="es-MX"/>
        </a:p>
      </dgm:t>
    </dgm:pt>
    <dgm:pt modelId="{6705F0B3-2284-4593-ABCB-133DBF7A3EE1}" type="sibTrans" cxnId="{C5EFC821-C5DD-4D77-B913-36F2961D8208}">
      <dgm:prSet/>
      <dgm:spPr/>
      <dgm:t>
        <a:bodyPr/>
        <a:lstStyle/>
        <a:p>
          <a:endParaRPr lang="es-MX"/>
        </a:p>
      </dgm:t>
    </dgm:pt>
    <dgm:pt modelId="{CAFCA22E-3C24-486E-BBD3-EE58D8BEB8C5}">
      <dgm:prSet custT="1"/>
      <dgm:spPr>
        <a:solidFill>
          <a:srgbClr val="B34DB3"/>
        </a:solidFill>
      </dgm:spPr>
      <dgm:t>
        <a:bodyPr/>
        <a:lstStyle/>
        <a:p>
          <a:pPr rtl="0"/>
          <a:r>
            <a:rPr lang="es-MX" sz="2400" b="1" dirty="0" smtClean="0">
              <a:solidFill>
                <a:schemeClr val="bg2"/>
              </a:solidFill>
            </a:rPr>
            <a:t>Ejecutaba a quienes no le obedecían. Daniel 2:12. </a:t>
          </a:r>
          <a:endParaRPr lang="es-MX" sz="2400" dirty="0">
            <a:solidFill>
              <a:schemeClr val="bg2"/>
            </a:solidFill>
          </a:endParaRPr>
        </a:p>
      </dgm:t>
    </dgm:pt>
    <dgm:pt modelId="{CE34EC6A-D02A-4B8A-B0AB-845D75D9D849}" type="parTrans" cxnId="{7C0C6946-E6C9-4A1F-99BB-BD36791366D4}">
      <dgm:prSet/>
      <dgm:spPr/>
      <dgm:t>
        <a:bodyPr/>
        <a:lstStyle/>
        <a:p>
          <a:endParaRPr lang="es-MX"/>
        </a:p>
      </dgm:t>
    </dgm:pt>
    <dgm:pt modelId="{401A0B20-56E7-4145-92AC-1075898C5F3D}" type="sibTrans" cxnId="{7C0C6946-E6C9-4A1F-99BB-BD36791366D4}">
      <dgm:prSet/>
      <dgm:spPr/>
      <dgm:t>
        <a:bodyPr/>
        <a:lstStyle/>
        <a:p>
          <a:endParaRPr lang="es-MX"/>
        </a:p>
      </dgm:t>
    </dgm:pt>
    <dgm:pt modelId="{9B933391-582F-40C6-833E-4DE7DA21B9B2}">
      <dgm:prSet/>
      <dgm:spPr/>
      <dgm:t>
        <a:bodyPr/>
        <a:lstStyle/>
        <a:p>
          <a:pPr rtl="0"/>
          <a:r>
            <a:rPr lang="es-MX" b="1" dirty="0" smtClean="0">
              <a:solidFill>
                <a:schemeClr val="bg2"/>
              </a:solidFill>
            </a:rPr>
            <a:t>La opinión sobre el mismo era tan grande que mando erigir una estatua para que la gente se postrara y la adorara</a:t>
          </a:r>
          <a:r>
            <a:rPr lang="es-MX" b="1" dirty="0" smtClean="0"/>
            <a:t>. </a:t>
          </a:r>
          <a:endParaRPr lang="es-MX" dirty="0"/>
        </a:p>
      </dgm:t>
    </dgm:pt>
    <dgm:pt modelId="{FCC8A4CB-9204-418A-AEAA-97CD69CC5635}" type="parTrans" cxnId="{3A93F8E6-2B43-4AF2-8B9A-3ECD07B97111}">
      <dgm:prSet/>
      <dgm:spPr/>
      <dgm:t>
        <a:bodyPr/>
        <a:lstStyle/>
        <a:p>
          <a:endParaRPr lang="es-MX"/>
        </a:p>
      </dgm:t>
    </dgm:pt>
    <dgm:pt modelId="{B0EE8DBC-2E51-4725-A739-B7972735CDDB}" type="sibTrans" cxnId="{3A93F8E6-2B43-4AF2-8B9A-3ECD07B97111}">
      <dgm:prSet/>
      <dgm:spPr/>
      <dgm:t>
        <a:bodyPr/>
        <a:lstStyle/>
        <a:p>
          <a:endParaRPr lang="es-MX"/>
        </a:p>
      </dgm:t>
    </dgm:pt>
    <dgm:pt modelId="{B7214F53-BDB9-465A-968C-5F326EEA9CC0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es-MX" sz="2000" b="1" dirty="0" smtClean="0">
              <a:solidFill>
                <a:schemeClr val="bg2"/>
              </a:solidFill>
            </a:rPr>
            <a:t>A pesar de ver milagros (horno de fuego, interpretación de sueños), no doblego su corazón; fue llevado a la locura, por 7 </a:t>
          </a:r>
          <a:r>
            <a:rPr lang="es-MX" sz="2000" b="1" dirty="0" smtClean="0">
              <a:solidFill>
                <a:schemeClr val="bg2"/>
              </a:solidFill>
            </a:rPr>
            <a:t>años. Daniel 4</a:t>
          </a:r>
          <a:r>
            <a:rPr lang="es-MX" sz="1800" b="1" dirty="0" smtClean="0">
              <a:solidFill>
                <a:schemeClr val="bg2"/>
              </a:solidFill>
            </a:rPr>
            <a:t>. </a:t>
          </a:r>
          <a:endParaRPr lang="es-MX" sz="1800" dirty="0">
            <a:solidFill>
              <a:schemeClr val="bg2"/>
            </a:solidFill>
          </a:endParaRPr>
        </a:p>
      </dgm:t>
    </dgm:pt>
    <dgm:pt modelId="{66563639-BF25-4F12-9B85-F3B2219C2009}" type="parTrans" cxnId="{BD83CA4C-337C-435B-BF5F-9964FFA29A6A}">
      <dgm:prSet/>
      <dgm:spPr/>
      <dgm:t>
        <a:bodyPr/>
        <a:lstStyle/>
        <a:p>
          <a:endParaRPr lang="es-MX"/>
        </a:p>
      </dgm:t>
    </dgm:pt>
    <dgm:pt modelId="{30996B00-7379-44FC-94A9-3FEB4C9E99EB}" type="sibTrans" cxnId="{BD83CA4C-337C-435B-BF5F-9964FFA29A6A}">
      <dgm:prSet/>
      <dgm:spPr/>
      <dgm:t>
        <a:bodyPr/>
        <a:lstStyle/>
        <a:p>
          <a:endParaRPr lang="es-MX"/>
        </a:p>
      </dgm:t>
    </dgm:pt>
    <dgm:pt modelId="{C0C39433-513F-40FD-B9F9-CA4B39EA7274}" type="pres">
      <dgm:prSet presAssocID="{D9742D3F-4D69-4D13-9C11-8438D5E7DB9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4EB890F-00C5-42DD-B26A-8543FB651F17}" type="pres">
      <dgm:prSet presAssocID="{E131370D-1BB8-4B27-A312-332202EBD440}" presName="node" presStyleLbl="node1" presStyleIdx="0" presStyleCnt="4" custScaleX="19040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85F814B-CB94-4348-A825-C823541F090D}" type="pres">
      <dgm:prSet presAssocID="{E131370D-1BB8-4B27-A312-332202EBD440}" presName="spNode" presStyleCnt="0"/>
      <dgm:spPr/>
    </dgm:pt>
    <dgm:pt modelId="{F588CD30-9E32-4ABB-957E-83C5CD26287E}" type="pres">
      <dgm:prSet presAssocID="{6705F0B3-2284-4593-ABCB-133DBF7A3EE1}" presName="sibTrans" presStyleLbl="sibTrans1D1" presStyleIdx="0" presStyleCnt="4"/>
      <dgm:spPr/>
      <dgm:t>
        <a:bodyPr/>
        <a:lstStyle/>
        <a:p>
          <a:endParaRPr lang="es-MX"/>
        </a:p>
      </dgm:t>
    </dgm:pt>
    <dgm:pt modelId="{A8F94FB8-148A-430B-94F4-3DFB2919A5EC}" type="pres">
      <dgm:prSet presAssocID="{CAFCA22E-3C24-486E-BBD3-EE58D8BEB8C5}" presName="node" presStyleLbl="node1" presStyleIdx="1" presStyleCnt="4" custScaleX="15440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4D007A4-3C9C-4D4D-81C1-D134C0F4F11C}" type="pres">
      <dgm:prSet presAssocID="{CAFCA22E-3C24-486E-BBD3-EE58D8BEB8C5}" presName="spNode" presStyleCnt="0"/>
      <dgm:spPr/>
    </dgm:pt>
    <dgm:pt modelId="{2CE220A9-0FB9-4864-8BDB-8DE4454280AE}" type="pres">
      <dgm:prSet presAssocID="{401A0B20-56E7-4145-92AC-1075898C5F3D}" presName="sibTrans" presStyleLbl="sibTrans1D1" presStyleIdx="1" presStyleCnt="4"/>
      <dgm:spPr/>
      <dgm:t>
        <a:bodyPr/>
        <a:lstStyle/>
        <a:p>
          <a:endParaRPr lang="es-MX"/>
        </a:p>
      </dgm:t>
    </dgm:pt>
    <dgm:pt modelId="{F6C9C5A6-7EDF-4915-8151-CB487215D0DC}" type="pres">
      <dgm:prSet presAssocID="{9B933391-582F-40C6-833E-4DE7DA21B9B2}" presName="node" presStyleLbl="node1" presStyleIdx="2" presStyleCnt="4" custScaleX="213273" custRadScaleRad="84187" custRadScaleInc="627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5D3B32A-9140-4035-B10C-44E88987E797}" type="pres">
      <dgm:prSet presAssocID="{9B933391-582F-40C6-833E-4DE7DA21B9B2}" presName="spNode" presStyleCnt="0"/>
      <dgm:spPr/>
    </dgm:pt>
    <dgm:pt modelId="{D4482D21-88B6-4622-93CE-871607672302}" type="pres">
      <dgm:prSet presAssocID="{B0EE8DBC-2E51-4725-A739-B7972735CDDB}" presName="sibTrans" presStyleLbl="sibTrans1D1" presStyleIdx="2" presStyleCnt="4"/>
      <dgm:spPr/>
      <dgm:t>
        <a:bodyPr/>
        <a:lstStyle/>
        <a:p>
          <a:endParaRPr lang="es-MX"/>
        </a:p>
      </dgm:t>
    </dgm:pt>
    <dgm:pt modelId="{17790D3D-71F5-4413-BE10-11E7832F87B5}" type="pres">
      <dgm:prSet presAssocID="{B7214F53-BDB9-465A-968C-5F326EEA9CC0}" presName="node" presStyleLbl="node1" presStyleIdx="3" presStyleCnt="4" custScaleX="180396" custScaleY="13733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3832153-6C89-470C-848B-C3A0932724B7}" type="pres">
      <dgm:prSet presAssocID="{B7214F53-BDB9-465A-968C-5F326EEA9CC0}" presName="spNode" presStyleCnt="0"/>
      <dgm:spPr/>
    </dgm:pt>
    <dgm:pt modelId="{F23416B6-63DE-4D70-A398-DC844ECE9FE1}" type="pres">
      <dgm:prSet presAssocID="{30996B00-7379-44FC-94A9-3FEB4C9E99EB}" presName="sibTrans" presStyleLbl="sibTrans1D1" presStyleIdx="3" presStyleCnt="4"/>
      <dgm:spPr/>
      <dgm:t>
        <a:bodyPr/>
        <a:lstStyle/>
        <a:p>
          <a:endParaRPr lang="es-MX"/>
        </a:p>
      </dgm:t>
    </dgm:pt>
  </dgm:ptLst>
  <dgm:cxnLst>
    <dgm:cxn modelId="{C5EFC821-C5DD-4D77-B913-36F2961D8208}" srcId="{D9742D3F-4D69-4D13-9C11-8438D5E7DB98}" destId="{E131370D-1BB8-4B27-A312-332202EBD440}" srcOrd="0" destOrd="0" parTransId="{1F1C0F49-4243-4A15-A7EE-46936F03B13B}" sibTransId="{6705F0B3-2284-4593-ABCB-133DBF7A3EE1}"/>
    <dgm:cxn modelId="{E7121840-880E-4F9B-81F3-031C69D69924}" type="presOf" srcId="{D9742D3F-4D69-4D13-9C11-8438D5E7DB98}" destId="{C0C39433-513F-40FD-B9F9-CA4B39EA7274}" srcOrd="0" destOrd="0" presId="urn:microsoft.com/office/officeart/2005/8/layout/cycle6"/>
    <dgm:cxn modelId="{88A134A5-BC75-4B4A-AED3-6B1055B7176E}" type="presOf" srcId="{6705F0B3-2284-4593-ABCB-133DBF7A3EE1}" destId="{F588CD30-9E32-4ABB-957E-83C5CD26287E}" srcOrd="0" destOrd="0" presId="urn:microsoft.com/office/officeart/2005/8/layout/cycle6"/>
    <dgm:cxn modelId="{77310BBA-6953-481C-95DB-D546ADECAF36}" type="presOf" srcId="{30996B00-7379-44FC-94A9-3FEB4C9E99EB}" destId="{F23416B6-63DE-4D70-A398-DC844ECE9FE1}" srcOrd="0" destOrd="0" presId="urn:microsoft.com/office/officeart/2005/8/layout/cycle6"/>
    <dgm:cxn modelId="{0DD95D25-2B95-45F6-8C54-61CFF738EDB2}" type="presOf" srcId="{9B933391-582F-40C6-833E-4DE7DA21B9B2}" destId="{F6C9C5A6-7EDF-4915-8151-CB487215D0DC}" srcOrd="0" destOrd="0" presId="urn:microsoft.com/office/officeart/2005/8/layout/cycle6"/>
    <dgm:cxn modelId="{B63174AC-2F41-42FC-9D07-6E6CE6286DAA}" type="presOf" srcId="{B0EE8DBC-2E51-4725-A739-B7972735CDDB}" destId="{D4482D21-88B6-4622-93CE-871607672302}" srcOrd="0" destOrd="0" presId="urn:microsoft.com/office/officeart/2005/8/layout/cycle6"/>
    <dgm:cxn modelId="{190AAD5A-FE34-470B-A702-4DAF91D3E41E}" type="presOf" srcId="{E131370D-1BB8-4B27-A312-332202EBD440}" destId="{D4EB890F-00C5-42DD-B26A-8543FB651F17}" srcOrd="0" destOrd="0" presId="urn:microsoft.com/office/officeart/2005/8/layout/cycle6"/>
    <dgm:cxn modelId="{A61FD50C-7FD8-48CD-A151-06A3CD174334}" type="presOf" srcId="{401A0B20-56E7-4145-92AC-1075898C5F3D}" destId="{2CE220A9-0FB9-4864-8BDB-8DE4454280AE}" srcOrd="0" destOrd="0" presId="urn:microsoft.com/office/officeart/2005/8/layout/cycle6"/>
    <dgm:cxn modelId="{BD83CA4C-337C-435B-BF5F-9964FFA29A6A}" srcId="{D9742D3F-4D69-4D13-9C11-8438D5E7DB98}" destId="{B7214F53-BDB9-465A-968C-5F326EEA9CC0}" srcOrd="3" destOrd="0" parTransId="{66563639-BF25-4F12-9B85-F3B2219C2009}" sibTransId="{30996B00-7379-44FC-94A9-3FEB4C9E99EB}"/>
    <dgm:cxn modelId="{3A93F8E6-2B43-4AF2-8B9A-3ECD07B97111}" srcId="{D9742D3F-4D69-4D13-9C11-8438D5E7DB98}" destId="{9B933391-582F-40C6-833E-4DE7DA21B9B2}" srcOrd="2" destOrd="0" parTransId="{FCC8A4CB-9204-418A-AEAA-97CD69CC5635}" sibTransId="{B0EE8DBC-2E51-4725-A739-B7972735CDDB}"/>
    <dgm:cxn modelId="{7DE84397-1F32-46D4-A76F-E90E7EAE5630}" type="presOf" srcId="{B7214F53-BDB9-465A-968C-5F326EEA9CC0}" destId="{17790D3D-71F5-4413-BE10-11E7832F87B5}" srcOrd="0" destOrd="0" presId="urn:microsoft.com/office/officeart/2005/8/layout/cycle6"/>
    <dgm:cxn modelId="{067030F4-F388-4171-AA22-89D85E208FA6}" type="presOf" srcId="{CAFCA22E-3C24-486E-BBD3-EE58D8BEB8C5}" destId="{A8F94FB8-148A-430B-94F4-3DFB2919A5EC}" srcOrd="0" destOrd="0" presId="urn:microsoft.com/office/officeart/2005/8/layout/cycle6"/>
    <dgm:cxn modelId="{7C0C6946-E6C9-4A1F-99BB-BD36791366D4}" srcId="{D9742D3F-4D69-4D13-9C11-8438D5E7DB98}" destId="{CAFCA22E-3C24-486E-BBD3-EE58D8BEB8C5}" srcOrd="1" destOrd="0" parTransId="{CE34EC6A-D02A-4B8A-B0AB-845D75D9D849}" sibTransId="{401A0B20-56E7-4145-92AC-1075898C5F3D}"/>
    <dgm:cxn modelId="{9F4AC28F-74D8-495C-932A-CFC22235CDE1}" type="presParOf" srcId="{C0C39433-513F-40FD-B9F9-CA4B39EA7274}" destId="{D4EB890F-00C5-42DD-B26A-8543FB651F17}" srcOrd="0" destOrd="0" presId="urn:microsoft.com/office/officeart/2005/8/layout/cycle6"/>
    <dgm:cxn modelId="{07AD9663-EC2B-408B-86A0-26B52DADD775}" type="presParOf" srcId="{C0C39433-513F-40FD-B9F9-CA4B39EA7274}" destId="{E85F814B-CB94-4348-A825-C823541F090D}" srcOrd="1" destOrd="0" presId="urn:microsoft.com/office/officeart/2005/8/layout/cycle6"/>
    <dgm:cxn modelId="{FEE62CF5-7676-47FA-AA7C-914FC4F35C58}" type="presParOf" srcId="{C0C39433-513F-40FD-B9F9-CA4B39EA7274}" destId="{F588CD30-9E32-4ABB-957E-83C5CD26287E}" srcOrd="2" destOrd="0" presId="urn:microsoft.com/office/officeart/2005/8/layout/cycle6"/>
    <dgm:cxn modelId="{1D4357B8-98C1-40E2-ABC6-1D043D378C5E}" type="presParOf" srcId="{C0C39433-513F-40FD-B9F9-CA4B39EA7274}" destId="{A8F94FB8-148A-430B-94F4-3DFB2919A5EC}" srcOrd="3" destOrd="0" presId="urn:microsoft.com/office/officeart/2005/8/layout/cycle6"/>
    <dgm:cxn modelId="{174A6DA4-5EF5-49F2-BC2C-17B6B238AA72}" type="presParOf" srcId="{C0C39433-513F-40FD-B9F9-CA4B39EA7274}" destId="{64D007A4-3C9C-4D4D-81C1-D134C0F4F11C}" srcOrd="4" destOrd="0" presId="urn:microsoft.com/office/officeart/2005/8/layout/cycle6"/>
    <dgm:cxn modelId="{9E9A4D9E-4782-4B53-9254-081A3AD464D4}" type="presParOf" srcId="{C0C39433-513F-40FD-B9F9-CA4B39EA7274}" destId="{2CE220A9-0FB9-4864-8BDB-8DE4454280AE}" srcOrd="5" destOrd="0" presId="urn:microsoft.com/office/officeart/2005/8/layout/cycle6"/>
    <dgm:cxn modelId="{6CF2D5FC-BA18-4F70-9C1F-06B94BA58FFF}" type="presParOf" srcId="{C0C39433-513F-40FD-B9F9-CA4B39EA7274}" destId="{F6C9C5A6-7EDF-4915-8151-CB487215D0DC}" srcOrd="6" destOrd="0" presId="urn:microsoft.com/office/officeart/2005/8/layout/cycle6"/>
    <dgm:cxn modelId="{7ECC6374-DA67-4141-B73F-E0E68842CEBB}" type="presParOf" srcId="{C0C39433-513F-40FD-B9F9-CA4B39EA7274}" destId="{D5D3B32A-9140-4035-B10C-44E88987E797}" srcOrd="7" destOrd="0" presId="urn:microsoft.com/office/officeart/2005/8/layout/cycle6"/>
    <dgm:cxn modelId="{4DE2EBA7-55E1-4C32-B8AB-AA2CC0A73451}" type="presParOf" srcId="{C0C39433-513F-40FD-B9F9-CA4B39EA7274}" destId="{D4482D21-88B6-4622-93CE-871607672302}" srcOrd="8" destOrd="0" presId="urn:microsoft.com/office/officeart/2005/8/layout/cycle6"/>
    <dgm:cxn modelId="{4481306E-1B39-423A-A2B4-E2060072E3D8}" type="presParOf" srcId="{C0C39433-513F-40FD-B9F9-CA4B39EA7274}" destId="{17790D3D-71F5-4413-BE10-11E7832F87B5}" srcOrd="9" destOrd="0" presId="urn:microsoft.com/office/officeart/2005/8/layout/cycle6"/>
    <dgm:cxn modelId="{70287494-C91A-4A9A-8D2E-1B8381B567CD}" type="presParOf" srcId="{C0C39433-513F-40FD-B9F9-CA4B39EA7274}" destId="{C3832153-6C89-470C-848B-C3A0932724B7}" srcOrd="10" destOrd="0" presId="urn:microsoft.com/office/officeart/2005/8/layout/cycle6"/>
    <dgm:cxn modelId="{D11F5897-CB2E-4FD3-8128-98631425496B}" type="presParOf" srcId="{C0C39433-513F-40FD-B9F9-CA4B39EA7274}" destId="{F23416B6-63DE-4D70-A398-DC844ECE9FE1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B890F-00C5-42DD-B26A-8543FB651F17}">
      <dsp:nvSpPr>
        <dsp:cNvPr id="0" name=""/>
        <dsp:cNvSpPr/>
      </dsp:nvSpPr>
      <dsp:spPr>
        <a:xfrm>
          <a:off x="2847014" y="1634"/>
          <a:ext cx="4107211" cy="1402109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solidFill>
                <a:schemeClr val="bg2"/>
              </a:solidFill>
            </a:rPr>
            <a:t>Fue un rey extremadamente poderoso  y sus deseos se materializaban</a:t>
          </a:r>
          <a:r>
            <a:rPr lang="es-MX" sz="2400" b="1" kern="1200" dirty="0" smtClean="0"/>
            <a:t>.</a:t>
          </a:r>
          <a:endParaRPr lang="es-MX" sz="2400" kern="1200" dirty="0"/>
        </a:p>
      </dsp:txBody>
      <dsp:txXfrm>
        <a:off x="2915459" y="70079"/>
        <a:ext cx="3970321" cy="1265219"/>
      </dsp:txXfrm>
    </dsp:sp>
    <dsp:sp modelId="{F588CD30-9E32-4ABB-957E-83C5CD26287E}">
      <dsp:nvSpPr>
        <dsp:cNvPr id="0" name=""/>
        <dsp:cNvSpPr/>
      </dsp:nvSpPr>
      <dsp:spPr>
        <a:xfrm>
          <a:off x="2167109" y="1117548"/>
          <a:ext cx="4637302" cy="4637302"/>
        </a:xfrm>
        <a:custGeom>
          <a:avLst/>
          <a:gdLst/>
          <a:ahLst/>
          <a:cxnLst/>
          <a:rect l="0" t="0" r="0" b="0"/>
          <a:pathLst>
            <a:path>
              <a:moveTo>
                <a:pt x="3445910" y="292465"/>
              </a:moveTo>
              <a:arcTo wR="2318651" hR="2318651" stAng="17945350" swAng="190929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F94FB8-148A-430B-94F4-3DFB2919A5EC}">
      <dsp:nvSpPr>
        <dsp:cNvPr id="0" name=""/>
        <dsp:cNvSpPr/>
      </dsp:nvSpPr>
      <dsp:spPr>
        <a:xfrm>
          <a:off x="5553898" y="2320285"/>
          <a:ext cx="3330744" cy="1402109"/>
        </a:xfrm>
        <a:prstGeom prst="roundRect">
          <a:avLst/>
        </a:prstGeom>
        <a:solidFill>
          <a:srgbClr val="B34DB3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solidFill>
                <a:schemeClr val="bg2"/>
              </a:solidFill>
            </a:rPr>
            <a:t>Ejecutaba a quienes no le obedecían. Daniel 2:12. </a:t>
          </a:r>
          <a:endParaRPr lang="es-MX" sz="2400" kern="1200" dirty="0">
            <a:solidFill>
              <a:schemeClr val="bg2"/>
            </a:solidFill>
          </a:endParaRPr>
        </a:p>
      </dsp:txBody>
      <dsp:txXfrm>
        <a:off x="5622343" y="2388730"/>
        <a:ext cx="3193854" cy="1265219"/>
      </dsp:txXfrm>
    </dsp:sp>
    <dsp:sp modelId="{2CE220A9-0FB9-4864-8BDB-8DE4454280AE}">
      <dsp:nvSpPr>
        <dsp:cNvPr id="0" name=""/>
        <dsp:cNvSpPr/>
      </dsp:nvSpPr>
      <dsp:spPr>
        <a:xfrm>
          <a:off x="2266197" y="-84281"/>
          <a:ext cx="4637302" cy="4637302"/>
        </a:xfrm>
        <a:custGeom>
          <a:avLst/>
          <a:gdLst/>
          <a:ahLst/>
          <a:cxnLst/>
          <a:rect l="0" t="0" r="0" b="0"/>
          <a:pathLst>
            <a:path>
              <a:moveTo>
                <a:pt x="4091258" y="3813309"/>
              </a:moveTo>
              <a:arcTo wR="2318651" hR="2318651" stAng="2408251" swAng="1266398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9C5A6-7EDF-4915-8151-CB487215D0DC}">
      <dsp:nvSpPr>
        <dsp:cNvPr id="0" name=""/>
        <dsp:cNvSpPr/>
      </dsp:nvSpPr>
      <dsp:spPr>
        <a:xfrm>
          <a:off x="2536208" y="4271232"/>
          <a:ext cx="4600494" cy="1402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bg2"/>
              </a:solidFill>
            </a:rPr>
            <a:t>La opinión sobre el mismo era tan grande que mando erigir una estatua para que la gente se postrara y la adorara</a:t>
          </a:r>
          <a:r>
            <a:rPr lang="es-MX" sz="2000" b="1" kern="1200" dirty="0" smtClean="0"/>
            <a:t>. </a:t>
          </a:r>
          <a:endParaRPr lang="es-MX" sz="2000" kern="1200" dirty="0"/>
        </a:p>
      </dsp:txBody>
      <dsp:txXfrm>
        <a:off x="2604653" y="4339677"/>
        <a:ext cx="4463604" cy="1265219"/>
      </dsp:txXfrm>
    </dsp:sp>
    <dsp:sp modelId="{D4482D21-88B6-4622-93CE-871607672302}">
      <dsp:nvSpPr>
        <dsp:cNvPr id="0" name=""/>
        <dsp:cNvSpPr/>
      </dsp:nvSpPr>
      <dsp:spPr>
        <a:xfrm>
          <a:off x="3052248" y="63595"/>
          <a:ext cx="4637302" cy="4637302"/>
        </a:xfrm>
        <a:custGeom>
          <a:avLst/>
          <a:gdLst/>
          <a:ahLst/>
          <a:cxnLst/>
          <a:rect l="0" t="0" r="0" b="0"/>
          <a:pathLst>
            <a:path>
              <a:moveTo>
                <a:pt x="970507" y="4205089"/>
              </a:moveTo>
              <a:arcTo wR="2318651" hR="2318651" stAng="7533090" swAng="638420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790D3D-71F5-4413-BE10-11E7832F87B5}">
      <dsp:nvSpPr>
        <dsp:cNvPr id="0" name=""/>
        <dsp:cNvSpPr/>
      </dsp:nvSpPr>
      <dsp:spPr>
        <a:xfrm>
          <a:off x="636314" y="2058525"/>
          <a:ext cx="3891307" cy="1925629"/>
        </a:xfrm>
        <a:prstGeom prst="roundRect">
          <a:avLst/>
        </a:prstGeom>
        <a:solidFill>
          <a:srgbClr val="FFFF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bg2"/>
              </a:solidFill>
            </a:rPr>
            <a:t>A pesar de ver milagros (horno de fuego, interpretación de sueños), no doblego su corazón; fue llevado a la locura, por 7 </a:t>
          </a:r>
          <a:r>
            <a:rPr lang="es-MX" sz="2000" b="1" kern="1200" dirty="0" smtClean="0">
              <a:solidFill>
                <a:schemeClr val="bg2"/>
              </a:solidFill>
            </a:rPr>
            <a:t>años. Daniel 4</a:t>
          </a:r>
          <a:r>
            <a:rPr lang="es-MX" sz="1800" b="1" kern="1200" dirty="0" smtClean="0">
              <a:solidFill>
                <a:schemeClr val="bg2"/>
              </a:solidFill>
            </a:rPr>
            <a:t>. </a:t>
          </a:r>
          <a:endParaRPr lang="es-MX" sz="1800" kern="1200" dirty="0">
            <a:solidFill>
              <a:schemeClr val="bg2"/>
            </a:solidFill>
          </a:endParaRPr>
        </a:p>
      </dsp:txBody>
      <dsp:txXfrm>
        <a:off x="730315" y="2152526"/>
        <a:ext cx="3703305" cy="1737627"/>
      </dsp:txXfrm>
    </dsp:sp>
    <dsp:sp modelId="{F23416B6-63DE-4D70-A398-DC844ECE9FE1}">
      <dsp:nvSpPr>
        <dsp:cNvPr id="0" name=""/>
        <dsp:cNvSpPr/>
      </dsp:nvSpPr>
      <dsp:spPr>
        <a:xfrm>
          <a:off x="3160037" y="1018997"/>
          <a:ext cx="4637302" cy="4637302"/>
        </a:xfrm>
        <a:custGeom>
          <a:avLst/>
          <a:gdLst/>
          <a:ahLst/>
          <a:cxnLst/>
          <a:rect l="0" t="0" r="0" b="0"/>
          <a:pathLst>
            <a:path>
              <a:moveTo>
                <a:pt x="389870" y="1031814"/>
              </a:moveTo>
              <a:arcTo wR="2318651" hR="2318651" stAng="12822616" swAng="1354767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33413-0197-4DD9-A3CD-ABE81970400B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7EEBB-309B-43C8-B71C-16E23BFE61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72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7EEBB-309B-43C8-B71C-16E23BFE6172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9147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7EEBB-309B-43C8-B71C-16E23BFE6172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7740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7EEBB-309B-43C8-B71C-16E23BFE6172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8008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C97-CE68-4747-8B2D-0863966A1E0D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1217-C7AE-405B-AE56-C8FBAE448F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3452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C97-CE68-4747-8B2D-0863966A1E0D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1217-C7AE-405B-AE56-C8FBAE448F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1947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C97-CE68-4747-8B2D-0863966A1E0D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1217-C7AE-405B-AE56-C8FBAE448F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5663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C97-CE68-4747-8B2D-0863966A1E0D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1217-C7AE-405B-AE56-C8FBAE448FFC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432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C97-CE68-4747-8B2D-0863966A1E0D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1217-C7AE-405B-AE56-C8FBAE448F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6199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C97-CE68-4747-8B2D-0863966A1E0D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1217-C7AE-405B-AE56-C8FBAE448F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4941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C97-CE68-4747-8B2D-0863966A1E0D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1217-C7AE-405B-AE56-C8FBAE448F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8589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C97-CE68-4747-8B2D-0863966A1E0D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1217-C7AE-405B-AE56-C8FBAE448F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8005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C97-CE68-4747-8B2D-0863966A1E0D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1217-C7AE-405B-AE56-C8FBAE448F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992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C97-CE68-4747-8B2D-0863966A1E0D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1217-C7AE-405B-AE56-C8FBAE448F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126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C97-CE68-4747-8B2D-0863966A1E0D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1217-C7AE-405B-AE56-C8FBAE448F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67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C97-CE68-4747-8B2D-0863966A1E0D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1217-C7AE-405B-AE56-C8FBAE448F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9091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C97-CE68-4747-8B2D-0863966A1E0D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1217-C7AE-405B-AE56-C8FBAE448F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177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C97-CE68-4747-8B2D-0863966A1E0D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1217-C7AE-405B-AE56-C8FBAE448F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5529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C97-CE68-4747-8B2D-0863966A1E0D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1217-C7AE-405B-AE56-C8FBAE448F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7195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C97-CE68-4747-8B2D-0863966A1E0D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1217-C7AE-405B-AE56-C8FBAE448F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95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C97-CE68-4747-8B2D-0863966A1E0D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1217-C7AE-405B-AE56-C8FBAE448F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561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2266C97-CE68-4747-8B2D-0863966A1E0D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9A81217-C7AE-405B-AE56-C8FBAE448F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1222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s-MX" sz="1200" noProof="0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1310689" y="128655"/>
            <a:ext cx="775524" cy="775524"/>
            <a:chOff x="0" y="0"/>
            <a:chExt cx="3282950" cy="3282950"/>
          </a:xfrm>
        </p:grpSpPr>
        <p:sp>
          <p:nvSpPr>
            <p:cNvPr id="5" name="Freeform 5"/>
            <p:cNvSpPr/>
            <p:nvPr/>
          </p:nvSpPr>
          <p:spPr>
            <a:xfrm flipH="1"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3282950" y="0"/>
                  </a:moveTo>
                  <a:lnTo>
                    <a:pt x="750570" y="0"/>
                  </a:lnTo>
                  <a:cubicBezTo>
                    <a:pt x="336550" y="0"/>
                    <a:pt x="0" y="336550"/>
                    <a:pt x="0" y="750570"/>
                  </a:cubicBezTo>
                  <a:lnTo>
                    <a:pt x="0" y="75057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3282950" y="0"/>
                  </a:lnTo>
                  <a:lnTo>
                    <a:pt x="3282950" y="0"/>
                  </a:lnTo>
                  <a:close/>
                </a:path>
              </a:pathLst>
            </a:custGeom>
            <a:blipFill>
              <a:blip r:embed="rId3"/>
              <a:stretch>
                <a:fillRect l="-5887" t="-5887" r="-5887" b="-5887"/>
              </a:stretch>
            </a:blipFill>
          </p:spPr>
          <p:txBody>
            <a:bodyPr/>
            <a:lstStyle/>
            <a:p>
              <a:endParaRPr lang="es-MX" sz="1200" noProof="0" dirty="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28600" y="957668"/>
            <a:ext cx="7805058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401"/>
              </a:lnSpc>
              <a:spcBef>
                <a:spcPct val="0"/>
              </a:spcBef>
            </a:pPr>
            <a:r>
              <a:rPr lang="es-MX" sz="13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on"/>
                <a:ea typeface="Anton"/>
                <a:cs typeface="Anton"/>
                <a:sym typeface="Anton"/>
              </a:rPr>
              <a:t>EL GRAN PECADO</a:t>
            </a:r>
            <a:endParaRPr lang="es-MX" sz="13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965777" y="170169"/>
            <a:ext cx="5239125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19"/>
              </a:lnSpc>
            </a:pPr>
            <a:r>
              <a:rPr lang="es-MX" sz="2091" b="1" noProof="0" dirty="0">
                <a:solidFill>
                  <a:srgbClr val="0070C0"/>
                </a:solidFill>
                <a:latin typeface="Dosis Bold"/>
                <a:ea typeface="Dosis Bold"/>
                <a:cs typeface="Dosis Bold"/>
                <a:sym typeface="Dosis Bold"/>
              </a:rPr>
              <a:t>Lección </a:t>
            </a:r>
            <a:r>
              <a:rPr lang="es-MX" sz="2091" b="1" noProof="0" dirty="0" smtClean="0">
                <a:solidFill>
                  <a:srgbClr val="0070C0"/>
                </a:solidFill>
                <a:latin typeface="Dosis Bold"/>
                <a:ea typeface="Dosis Bold"/>
                <a:cs typeface="Dosis Bold"/>
                <a:sym typeface="Dosis Bold"/>
              </a:rPr>
              <a:t>8/SOCIEDAD Y CRISTIANISMO II</a:t>
            </a:r>
            <a:endParaRPr lang="es-MX" sz="2091" b="1" noProof="0" dirty="0">
              <a:solidFill>
                <a:srgbClr val="0070C0"/>
              </a:solidFill>
              <a:latin typeface="Dosis Bold"/>
              <a:ea typeface="Dosis Bold"/>
              <a:cs typeface="Dosis Bold"/>
              <a:sym typeface="Dosis Bold"/>
            </a:endParaRPr>
          </a:p>
          <a:p>
            <a:pPr algn="ctr">
              <a:lnSpc>
                <a:spcPts val="2719"/>
              </a:lnSpc>
            </a:pPr>
            <a:r>
              <a:rPr lang="es-MX" sz="2091" b="1" noProof="0" dirty="0" smtClean="0">
                <a:solidFill>
                  <a:srgbClr val="0070C0"/>
                </a:solidFill>
                <a:latin typeface="Dosis Bold"/>
                <a:ea typeface="Dosis Bold"/>
                <a:cs typeface="Dosis Bold"/>
                <a:sym typeface="Dosis Bold"/>
              </a:rPr>
              <a:t>07 </a:t>
            </a:r>
            <a:r>
              <a:rPr lang="es-MX" sz="2091" b="1" noProof="0" dirty="0">
                <a:solidFill>
                  <a:srgbClr val="0070C0"/>
                </a:solidFill>
                <a:latin typeface="Dosis Bold"/>
                <a:ea typeface="Dosis Bold"/>
                <a:cs typeface="Dosis Bold"/>
                <a:sym typeface="Dosis Bold"/>
              </a:rPr>
              <a:t>de </a:t>
            </a:r>
            <a:r>
              <a:rPr lang="es-MX" sz="2091" b="1" noProof="0" dirty="0" smtClean="0">
                <a:solidFill>
                  <a:srgbClr val="0070C0"/>
                </a:solidFill>
                <a:latin typeface="Dosis Bold"/>
                <a:ea typeface="Dosis Bold"/>
                <a:cs typeface="Dosis Bold"/>
                <a:sym typeface="Dosis Bold"/>
              </a:rPr>
              <a:t>diciembre/ </a:t>
            </a:r>
            <a:r>
              <a:rPr lang="es-MX" sz="2091" b="1" noProof="0" dirty="0">
                <a:solidFill>
                  <a:srgbClr val="0070C0"/>
                </a:solidFill>
                <a:latin typeface="Dosis Bold"/>
                <a:ea typeface="Dosis Bold"/>
                <a:cs typeface="Dosis Bold"/>
                <a:sym typeface="Dosis Bold"/>
              </a:rPr>
              <a:t>RNR </a:t>
            </a:r>
            <a:r>
              <a:rPr lang="es-MX" sz="2091" b="1" noProof="0" dirty="0" err="1">
                <a:solidFill>
                  <a:srgbClr val="0070C0"/>
                </a:solidFill>
                <a:latin typeface="Dosis Bold"/>
                <a:ea typeface="Dosis Bold"/>
                <a:cs typeface="Dosis Bold"/>
                <a:sym typeface="Dosis Bold"/>
              </a:rPr>
              <a:t>PÁG</a:t>
            </a:r>
            <a:r>
              <a:rPr lang="es-MX" sz="2091" b="1" noProof="0" dirty="0">
                <a:solidFill>
                  <a:srgbClr val="0070C0"/>
                </a:solidFill>
                <a:latin typeface="Dosis Bold"/>
                <a:ea typeface="Dosis Bold"/>
                <a:cs typeface="Dosis Bold"/>
                <a:sym typeface="Dosis Bold"/>
              </a:rPr>
              <a:t> </a:t>
            </a:r>
            <a:r>
              <a:rPr lang="es-MX" sz="2091" b="1" noProof="0" dirty="0" smtClean="0">
                <a:solidFill>
                  <a:srgbClr val="0070C0"/>
                </a:solidFill>
                <a:latin typeface="Dosis Bold"/>
                <a:ea typeface="Dosis Bold"/>
                <a:cs typeface="Dosis Bold"/>
                <a:sym typeface="Dosis Bold"/>
              </a:rPr>
              <a:t>57-58</a:t>
            </a:r>
            <a:endParaRPr lang="es-MX" sz="2091" b="1" noProof="0" dirty="0">
              <a:solidFill>
                <a:srgbClr val="0070C0"/>
              </a:solidFill>
              <a:latin typeface="Dosis Bold"/>
              <a:ea typeface="Dosis Bold"/>
              <a:cs typeface="Dosis Bold"/>
              <a:sym typeface="Dosis Bold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39785" t="22817" r="39740" b="22170"/>
          <a:stretch/>
        </p:blipFill>
        <p:spPr>
          <a:xfrm>
            <a:off x="128354" y="170169"/>
            <a:ext cx="1209104" cy="17055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9568" y="1375330"/>
            <a:ext cx="3846522" cy="4443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8200">
            <a:extLst>
              <a:ext uri="{FF2B5EF4-FFF2-40B4-BE49-F238E27FC236}">
                <a16:creationId xmlns:a16="http://schemas.microsoft.com/office/drawing/2014/main" xmlns="" id="{EFE6CFD5-509D-42EE-82A6-1E376C3650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92D050"/>
              </a:gs>
              <a:gs pos="9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5" name="TextBox 5"/>
          <p:cNvSpPr txBox="1"/>
          <p:nvPr/>
        </p:nvSpPr>
        <p:spPr>
          <a:xfrm>
            <a:off x="6291072" y="135096"/>
            <a:ext cx="5900928" cy="5386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200" b="1" kern="1200" noProof="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  <a:sym typeface="Noto Serif Display Italics"/>
              </a:rPr>
              <a:t>Para instruir… (Capacitar para vivir como a Dios le agrada). </a:t>
            </a:r>
            <a:endParaRPr lang="es-MX" sz="3200" b="1" kern="1200" noProof="0" dirty="0">
              <a:solidFill>
                <a:schemeClr val="bg1"/>
              </a:solidFill>
              <a:latin typeface="Arial Black" panose="020B0A04020102020204" pitchFamily="34" charset="0"/>
              <a:ea typeface="+mj-ea"/>
              <a:cs typeface="+mj-cs"/>
              <a:sym typeface="Noto Serif Display Itali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291072" y="2042901"/>
            <a:ext cx="5259243" cy="3915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MX" sz="4000" b="1" noProof="0" dirty="0" smtClean="0">
                <a:solidFill>
                  <a:schemeClr val="bg1"/>
                </a:solidFill>
                <a:latin typeface="Agency FB" panose="020B0503020202020204" pitchFamily="34" charset="0"/>
                <a:sym typeface="Montserrat Semi-Bold"/>
              </a:rPr>
              <a:t>Jesús reprendió a sus discípulos por pelear entre ellos sobre quien era el mayor… si alguno quiere ser el primero, debe ser el último y el servidor de todos.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MX" sz="4000" b="1" noProof="0" dirty="0" smtClean="0">
                <a:solidFill>
                  <a:schemeClr val="bg1"/>
                </a:solidFill>
                <a:latin typeface="Agency FB" panose="020B0503020202020204" pitchFamily="34" charset="0"/>
                <a:sym typeface="Montserrat Semi-Bold"/>
              </a:rPr>
              <a:t> </a:t>
            </a:r>
            <a:r>
              <a:rPr lang="es-MX" sz="4000" b="1" noProof="0" dirty="0" smtClean="0">
                <a:solidFill>
                  <a:srgbClr val="C00000"/>
                </a:solidFill>
                <a:latin typeface="Agency FB" panose="020B0503020202020204" pitchFamily="34" charset="0"/>
                <a:sym typeface="Montserrat Semi-Bold"/>
              </a:rPr>
              <a:t>Marcos 9:35. </a:t>
            </a:r>
            <a:endParaRPr lang="es-MX" sz="2800" noProof="0" dirty="0">
              <a:solidFill>
                <a:srgbClr val="C00000"/>
              </a:solidFill>
              <a:latin typeface="Bahnschrift" panose="020B0502040204020203" pitchFamily="34" charset="0"/>
              <a:sym typeface="Montserrat Semi-Bold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9028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80628" y="1576598"/>
            <a:ext cx="4239125" cy="4739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MX" sz="4400" b="1" noProof="0" dirty="0" smtClean="0">
                <a:solidFill>
                  <a:srgbClr val="4F3022"/>
                </a:solidFill>
                <a:latin typeface="Gotham Bold"/>
                <a:ea typeface="Gotham Bold"/>
                <a:cs typeface="Gotham Bold"/>
                <a:sym typeface="Gotham Bold"/>
              </a:rPr>
              <a:t>Dejemos el orgullo a un lado y revistámonos de amor que es el vínculo perfecto. </a:t>
            </a:r>
            <a:endParaRPr lang="es-MX" sz="4400" b="1" i="1" noProof="0" dirty="0">
              <a:solidFill>
                <a:srgbClr val="4F3022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80628" y="201979"/>
            <a:ext cx="7406775" cy="1023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04"/>
              </a:lnSpc>
              <a:spcBef>
                <a:spcPct val="0"/>
              </a:spcBef>
            </a:pPr>
            <a:r>
              <a:rPr lang="es-MX" sz="6400" b="1" spc="-653" noProof="0" dirty="0" smtClean="0">
                <a:solidFill>
                  <a:srgbClr val="0070C0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Conclusión…</a:t>
            </a:r>
            <a:endParaRPr lang="es-MX" sz="6400" b="1" spc="-653" noProof="0" dirty="0">
              <a:solidFill>
                <a:srgbClr val="0070C0"/>
              </a:solidFill>
              <a:latin typeface="Noto Serif Display Italics"/>
              <a:ea typeface="Noto Serif Display Italics"/>
              <a:cs typeface="Noto Serif Display Italics"/>
              <a:sym typeface="Noto Serif Display Itali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r="9389" b="12281"/>
          <a:stretch/>
        </p:blipFill>
        <p:spPr>
          <a:xfrm>
            <a:off x="4956352" y="0"/>
            <a:ext cx="72356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5172" t="2761" r="3897" b="5981"/>
          <a:stretch/>
        </p:blipFill>
        <p:spPr>
          <a:xfrm>
            <a:off x="947058" y="587829"/>
            <a:ext cx="10287000" cy="573132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147208" y="1931778"/>
            <a:ext cx="7886700" cy="3308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09"/>
              </a:lnSpc>
              <a:spcBef>
                <a:spcPct val="0"/>
              </a:spcBef>
            </a:pPr>
            <a:r>
              <a:rPr lang="es-MX" sz="4800" b="1" i="1" dirty="0" smtClean="0">
                <a:solidFill>
                  <a:schemeClr val="bg1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Y </a:t>
            </a:r>
            <a:r>
              <a:rPr lang="es-MX" sz="4800" b="1" i="1" dirty="0">
                <a:solidFill>
                  <a:schemeClr val="bg1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sobre todas estas cosas vestíos de amor, que es el vínculo perfecto</a:t>
            </a:r>
            <a:r>
              <a:rPr lang="es-MX" sz="4800" b="1" i="1" dirty="0" smtClean="0">
                <a:solidFill>
                  <a:schemeClr val="bg1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.</a:t>
            </a:r>
            <a:r>
              <a:rPr lang="es-MX" sz="4800" b="1" i="1" dirty="0">
                <a:solidFill>
                  <a:schemeClr val="bg1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 </a:t>
            </a:r>
            <a:endParaRPr lang="es-MX" sz="4800" b="1" i="1" dirty="0" smtClean="0">
              <a:solidFill>
                <a:schemeClr val="bg1"/>
              </a:solidFill>
              <a:latin typeface="Noto Serif Display Italics"/>
              <a:ea typeface="Noto Serif Display Italics"/>
              <a:cs typeface="Noto Serif Display Italics"/>
              <a:sym typeface="Noto Serif Display Italics"/>
            </a:endParaRPr>
          </a:p>
          <a:p>
            <a:pPr algn="ctr">
              <a:lnSpc>
                <a:spcPts val="4309"/>
              </a:lnSpc>
              <a:spcBef>
                <a:spcPct val="0"/>
              </a:spcBef>
            </a:pPr>
            <a:endParaRPr lang="es-MX" sz="4800" b="1" i="1" dirty="0">
              <a:solidFill>
                <a:schemeClr val="bg1"/>
              </a:solidFill>
              <a:latin typeface="Noto Serif Display Italics"/>
              <a:ea typeface="Noto Serif Display Italics"/>
              <a:cs typeface="Noto Serif Display Italics"/>
              <a:sym typeface="Noto Serif Display Italics"/>
            </a:endParaRPr>
          </a:p>
          <a:p>
            <a:pPr algn="ctr">
              <a:lnSpc>
                <a:spcPts val="4309"/>
              </a:lnSpc>
              <a:spcBef>
                <a:spcPct val="0"/>
              </a:spcBef>
            </a:pPr>
            <a:r>
              <a:rPr lang="es-MX" sz="4800" b="1" i="1" dirty="0" smtClean="0">
                <a:solidFill>
                  <a:schemeClr val="bg1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Colosenses </a:t>
            </a:r>
            <a:r>
              <a:rPr lang="es-MX" sz="4800" b="1" i="1" dirty="0">
                <a:solidFill>
                  <a:schemeClr val="bg1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3:14</a:t>
            </a:r>
          </a:p>
          <a:p>
            <a:pPr algn="ctr">
              <a:lnSpc>
                <a:spcPts val="4309"/>
              </a:lnSpc>
              <a:spcBef>
                <a:spcPct val="0"/>
              </a:spcBef>
            </a:pPr>
            <a:r>
              <a:rPr lang="es-MX" sz="3591" i="1" dirty="0" smtClean="0">
                <a:solidFill>
                  <a:srgbClr val="4F3022"/>
                </a:solidFill>
                <a:latin typeface="Noto Serif Display Italics"/>
                <a:ea typeface="Noto Serif Display Italics"/>
                <a:cs typeface="Noto Serif Display Italics"/>
                <a:sym typeface="Noto Serif Display Italics"/>
              </a:rPr>
              <a:t>.</a:t>
            </a:r>
            <a:endParaRPr lang="es-MX" sz="3591" i="1" noProof="0" dirty="0">
              <a:solidFill>
                <a:srgbClr val="4F3022"/>
              </a:solidFill>
              <a:latin typeface="Noto Serif Display Italics"/>
              <a:ea typeface="Noto Serif Display Italics"/>
              <a:cs typeface="Noto Serif Display Italics"/>
              <a:sym typeface="Noto Serif Display Itali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509158" y="896535"/>
            <a:ext cx="7162800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>
              <a:lnSpc>
                <a:spcPts val="3360"/>
              </a:lnSpc>
            </a:pPr>
            <a:r>
              <a:rPr lang="es-MX" sz="3600" b="1" spc="1865" noProof="0" dirty="0">
                <a:solidFill>
                  <a:schemeClr val="bg1"/>
                </a:solidFill>
                <a:latin typeface="Arial Rounded MT Bold" panose="020F0704030504030204" pitchFamily="34" charset="0"/>
                <a:ea typeface="Noto Serif Display Italics" panose="020B0604020202020204"/>
                <a:cs typeface="Noto Serif Display Italics" panose="020B0604020202020204"/>
                <a:sym typeface="Montserrat Bold"/>
              </a:rPr>
              <a:t>PASAJE </a:t>
            </a:r>
            <a:r>
              <a:rPr lang="es-MX" sz="3600" b="1" spc="1865" noProof="0" dirty="0" err="1">
                <a:solidFill>
                  <a:schemeClr val="bg1"/>
                </a:solidFill>
                <a:latin typeface="Arial Rounded MT Bold" panose="020F0704030504030204" pitchFamily="34" charset="0"/>
                <a:ea typeface="Noto Serif Display Italics" panose="020B0604020202020204"/>
                <a:cs typeface="Noto Serif Display Italics" panose="020B0604020202020204"/>
                <a:sym typeface="Montserrat Bold"/>
              </a:rPr>
              <a:t>BíBLICO</a:t>
            </a:r>
            <a:endParaRPr lang="es-MX" sz="3600" b="1" spc="1865" noProof="0" dirty="0">
              <a:solidFill>
                <a:schemeClr val="bg1"/>
              </a:solidFill>
              <a:latin typeface="Arial Rounded MT Bold" panose="020F0704030504030204" pitchFamily="34" charset="0"/>
              <a:ea typeface="Noto Serif Display Italics" panose="020B0604020202020204"/>
              <a:cs typeface="Noto Serif Display Italics" panose="020B0604020202020204"/>
              <a:sym typeface="Montserrat Bold"/>
            </a:endParaRPr>
          </a:p>
        </p:txBody>
      </p:sp>
      <p:sp>
        <p:nvSpPr>
          <p:cNvPr id="7" name="Freeform 7"/>
          <p:cNvSpPr/>
          <p:nvPr/>
        </p:nvSpPr>
        <p:spPr>
          <a:xfrm flipV="1">
            <a:off x="0" y="4114800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4114800"/>
                </a:moveTo>
                <a:lnTo>
                  <a:pt x="4114800" y="4114800"/>
                </a:lnTo>
                <a:lnTo>
                  <a:pt x="4114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sz="1200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>
            <a:off x="10485028" y="0"/>
            <a:ext cx="1706973" cy="1706973"/>
          </a:xfrm>
          <a:custGeom>
            <a:avLst/>
            <a:gdLst/>
            <a:ahLst/>
            <a:cxnLst/>
            <a:rect l="l" t="t" r="r" b="b"/>
            <a:pathLst>
              <a:path w="2560459" h="2560459">
                <a:moveTo>
                  <a:pt x="2560459" y="0"/>
                </a:moveTo>
                <a:lnTo>
                  <a:pt x="0" y="0"/>
                </a:lnTo>
                <a:lnTo>
                  <a:pt x="0" y="2560459"/>
                </a:lnTo>
                <a:lnTo>
                  <a:pt x="2560459" y="2560459"/>
                </a:lnTo>
                <a:lnTo>
                  <a:pt x="25604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sz="1200" noProof="0" dirty="0"/>
          </a:p>
        </p:txBody>
      </p:sp>
      <p:sp>
        <p:nvSpPr>
          <p:cNvPr id="4" name="TextBox 4"/>
          <p:cNvSpPr txBox="1"/>
          <p:nvPr/>
        </p:nvSpPr>
        <p:spPr>
          <a:xfrm>
            <a:off x="-29326" y="324622"/>
            <a:ext cx="4726537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  <a:spcBef>
                <a:spcPct val="0"/>
              </a:spcBef>
            </a:pPr>
            <a:r>
              <a:rPr lang="es-MX" sz="4800" b="1" spc="-480" noProof="0" dirty="0">
                <a:solidFill>
                  <a:srgbClr val="00206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  <a:sym typeface="Noto Serif Display Italics"/>
              </a:rPr>
              <a:t>Verdad</a:t>
            </a:r>
            <a:r>
              <a:rPr lang="es-MX" sz="4800" b="1" spc="-480" noProof="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  <a:sym typeface="Noto Serif Display Italics"/>
              </a:rPr>
              <a:t> </a:t>
            </a:r>
            <a:r>
              <a:rPr lang="es-MX" sz="4800" b="1" spc="-480" noProof="0" dirty="0">
                <a:solidFill>
                  <a:srgbClr val="00206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  <a:sym typeface="Noto Serif Display Italics"/>
              </a:rPr>
              <a:t>Bíblica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1413750"/>
            <a:ext cx="475940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3600" b="1" noProof="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Cristo es el ejemplo perfecto de conducta y debemos imitarle. </a:t>
            </a:r>
            <a:r>
              <a:rPr lang="es-MX" sz="2400" b="1" noProof="0" dirty="0" smtClean="0">
                <a:solidFill>
                  <a:srgbClr val="4F302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es-MX" sz="2400" b="1" noProof="0" dirty="0">
              <a:solidFill>
                <a:srgbClr val="4F30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AutoShape 16"/>
          <p:cNvSpPr/>
          <p:nvPr/>
        </p:nvSpPr>
        <p:spPr>
          <a:xfrm flipV="1">
            <a:off x="2050337" y="4844072"/>
            <a:ext cx="3391331" cy="0"/>
          </a:xfrm>
          <a:prstGeom prst="line">
            <a:avLst/>
          </a:prstGeom>
          <a:ln w="9525" cap="flat">
            <a:solidFill>
              <a:srgbClr val="B5ADA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MX" sz="1200" noProof="0" dirty="0"/>
          </a:p>
        </p:txBody>
      </p:sp>
      <p:sp>
        <p:nvSpPr>
          <p:cNvPr id="17" name="TextBox 17"/>
          <p:cNvSpPr txBox="1"/>
          <p:nvPr/>
        </p:nvSpPr>
        <p:spPr>
          <a:xfrm>
            <a:off x="5050970" y="3096127"/>
            <a:ext cx="6966858" cy="758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  <a:spcBef>
                <a:spcPct val="0"/>
              </a:spcBef>
            </a:pPr>
            <a:r>
              <a:rPr lang="es-MX" sz="4400" b="1" spc="-480" noProof="0" dirty="0">
                <a:solidFill>
                  <a:srgbClr val="00206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  <a:sym typeface="Noto Serif Display Italics"/>
              </a:rPr>
              <a:t>Verdad Bíblica Aplicada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5247581" y="3976727"/>
            <a:ext cx="6641303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3600" b="1" noProof="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En el evangelio encontramos las enseñanzas del Señor </a:t>
            </a:r>
            <a:endParaRPr lang="es-MX" sz="3600" b="1" noProof="0" dirty="0" smtClean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spcBef>
                <a:spcPct val="0"/>
              </a:spcBef>
            </a:pPr>
            <a:r>
              <a:rPr lang="es-MX" sz="3600" b="1" noProof="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y </a:t>
            </a:r>
            <a:r>
              <a:rPr lang="es-MX" sz="3600" b="1" noProof="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nuestro mandato es imitar </a:t>
            </a:r>
            <a:endParaRPr lang="es-MX" sz="3600" b="1" noProof="0" dirty="0" smtClean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spcBef>
                <a:spcPct val="0"/>
              </a:spcBef>
            </a:pPr>
            <a:r>
              <a:rPr lang="es-MX" sz="3600" b="1" noProof="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el </a:t>
            </a:r>
            <a:r>
              <a:rPr lang="es-MX" sz="3600" b="1" noProof="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ejemplo </a:t>
            </a:r>
            <a:r>
              <a:rPr lang="es-MX" sz="3600" b="1" noProof="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de Cristo</a:t>
            </a:r>
            <a:r>
              <a:rPr lang="es-MX" sz="3600" b="1" noProof="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endParaRPr lang="es-MX" sz="3600" b="1" noProof="0" dirty="0" smtClean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spcBef>
                <a:spcPct val="0"/>
              </a:spcBef>
            </a:pPr>
            <a:r>
              <a:rPr lang="es-MX" sz="3600" b="1" noProof="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y </a:t>
            </a:r>
            <a:r>
              <a:rPr lang="es-MX" sz="3600" b="1" noProof="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ser como Él. </a:t>
            </a:r>
            <a:endParaRPr lang="es-MX" sz="2400" b="1" noProof="0" dirty="0">
              <a:solidFill>
                <a:srgbClr val="4F30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11340" t="22143" r="5089" b="19732"/>
          <a:stretch/>
        </p:blipFill>
        <p:spPr>
          <a:xfrm>
            <a:off x="186734" y="3350662"/>
            <a:ext cx="4294415" cy="298682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/>
          <a:srcRect l="16667" t="7619" b="16667"/>
          <a:stretch/>
        </p:blipFill>
        <p:spPr>
          <a:xfrm>
            <a:off x="5247581" y="377633"/>
            <a:ext cx="6313048" cy="2596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xmlns="" id="{9AA72BD9-2C5A-4EDC-931F-5AA08EACA0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6F74F231-AB6F-7A68-74E6-1FC7100D4C8A}"/>
              </a:ext>
            </a:extLst>
          </p:cNvPr>
          <p:cNvSpPr txBox="1"/>
          <p:nvPr/>
        </p:nvSpPr>
        <p:spPr>
          <a:xfrm>
            <a:off x="0" y="0"/>
            <a:ext cx="6650182" cy="1147007"/>
          </a:xfrm>
          <a:prstGeom prst="rect">
            <a:avLst/>
          </a:prstGeom>
          <a:solidFill>
            <a:srgbClr val="3399FF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4800" b="1" noProof="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INTRODUCCIÓN…</a:t>
            </a:r>
            <a:r>
              <a:rPr lang="es-MX" sz="6600" b="1" noProof="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s-MX" sz="6600" b="1" noProof="0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0559"/>
          <a:stretch/>
        </p:blipFill>
        <p:spPr>
          <a:xfrm>
            <a:off x="6650182" y="0"/>
            <a:ext cx="5541818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62DB7E3-C4BE-A7B8-6E9D-5ED3A431131C}"/>
              </a:ext>
            </a:extLst>
          </p:cNvPr>
          <p:cNvSpPr txBox="1"/>
          <p:nvPr/>
        </p:nvSpPr>
        <p:spPr>
          <a:xfrm>
            <a:off x="113291" y="1491934"/>
            <a:ext cx="6536891" cy="38741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32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El orgullo, el gran pecado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b="1" dirty="0" smtClean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MX" sz="3200" b="1" noProof="0" dirty="0" err="1" smtClean="0">
                <a:solidFill>
                  <a:schemeClr val="bg1"/>
                </a:solidFill>
                <a:latin typeface="Bahnschrift" panose="020B0502040204020203" pitchFamily="34" charset="0"/>
              </a:rPr>
              <a:t>C.S</a:t>
            </a:r>
            <a:r>
              <a:rPr lang="es-MX" sz="3200" b="1" noProof="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. Lewis dice: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MX" sz="3200" b="1" noProof="0" dirty="0" smtClean="0">
                <a:solidFill>
                  <a:srgbClr val="0070C0"/>
                </a:solidFill>
                <a:latin typeface="Bahnschrift" panose="020B0502040204020203" pitchFamily="34" charset="0"/>
              </a:rPr>
              <a:t>“Fue por el orgullo que el diablo se volvió diablo”.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s-MX" b="1" noProof="0" dirty="0" smtClean="0">
              <a:solidFill>
                <a:srgbClr val="0070C0"/>
              </a:solidFill>
              <a:latin typeface="Bahnschrift" panose="020B0502040204020203" pitchFamily="34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MX" sz="3200" b="1" noProof="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Jonathan Edwards: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MX" sz="3200" b="1" noProof="0" dirty="0" smtClean="0">
                <a:solidFill>
                  <a:srgbClr val="333300"/>
                </a:solidFill>
                <a:latin typeface="Bahnschrift" panose="020B0502040204020203" pitchFamily="34" charset="0"/>
              </a:rPr>
              <a:t>“El orgullo es la peor víbora del corazón, el gran turbador de la paz del alma y </a:t>
            </a:r>
            <a:r>
              <a:rPr lang="es-MX" sz="3200" b="1" noProof="0" dirty="0" smtClean="0">
                <a:solidFill>
                  <a:srgbClr val="333300"/>
                </a:solidFill>
                <a:latin typeface="Bahnschrift" panose="020B0502040204020203" pitchFamily="34" charset="0"/>
              </a:rPr>
              <a:t>de la </a:t>
            </a:r>
            <a:r>
              <a:rPr lang="es-MX" sz="3200" b="1" noProof="0" dirty="0" smtClean="0">
                <a:solidFill>
                  <a:srgbClr val="333300"/>
                </a:solidFill>
                <a:latin typeface="Bahnschrift" panose="020B0502040204020203" pitchFamily="34" charset="0"/>
              </a:rPr>
              <a:t>dulce comunión con Cristo”.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es-MX" sz="2800" noProof="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92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620" y="0"/>
            <a:ext cx="9288380" cy="6858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393000" y="297174"/>
            <a:ext cx="75177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8492" lvl="1">
              <a:spcBef>
                <a:spcPct val="0"/>
              </a:spcBef>
            </a:pPr>
            <a:r>
              <a:rPr lang="es-MX" sz="4000" spc="-150" dirty="0" smtClean="0">
                <a:solidFill>
                  <a:srgbClr val="BA2406"/>
                </a:solidFill>
                <a:latin typeface="Arial Black" panose="020B0A04020102020204" pitchFamily="34" charset="0"/>
                <a:ea typeface="Noto Serif Display Italics"/>
                <a:cs typeface="Arial" panose="020B0604020202020204" pitchFamily="34" charset="0"/>
                <a:sym typeface="Noto Serif Display Italics"/>
              </a:rPr>
              <a:t>1. </a:t>
            </a:r>
            <a:r>
              <a:rPr lang="es-MX" sz="4000" spc="-150" dirty="0">
                <a:solidFill>
                  <a:srgbClr val="BA2406"/>
                </a:solidFill>
                <a:latin typeface="Arial Black" panose="020B0A04020102020204" pitchFamily="34" charset="0"/>
                <a:ea typeface="Noto Serif Display Italics"/>
                <a:cs typeface="Arial" panose="020B0604020202020204" pitchFamily="34" charset="0"/>
                <a:sym typeface="Noto Serif Display Italics"/>
              </a:rPr>
              <a:t> </a:t>
            </a:r>
            <a:r>
              <a:rPr lang="es-MX" sz="4000" spc="-150" dirty="0" smtClean="0">
                <a:solidFill>
                  <a:srgbClr val="BA2406"/>
                </a:solidFill>
                <a:latin typeface="Arial Black" panose="020B0A04020102020204" pitchFamily="34" charset="0"/>
                <a:ea typeface="Noto Serif Display Italics"/>
                <a:cs typeface="Arial" panose="020B0604020202020204" pitchFamily="34" charset="0"/>
                <a:sym typeface="Noto Serif Display Italics"/>
              </a:rPr>
              <a:t>El rey Nabucodonosor.  </a:t>
            </a:r>
            <a:endParaRPr lang="es-MX" sz="4000" spc="-150" noProof="0" dirty="0">
              <a:solidFill>
                <a:srgbClr val="BA2406"/>
              </a:solidFill>
              <a:latin typeface="Arial Black" panose="020B0A04020102020204" pitchFamily="34" charset="0"/>
              <a:ea typeface="Noto Serif Display Italics"/>
              <a:cs typeface="Arial" panose="020B0604020202020204" pitchFamily="34" charset="0"/>
              <a:sym typeface="Noto Serif Display Italics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52452417"/>
              </p:ext>
            </p:extLst>
          </p:nvPr>
        </p:nvGraphicFramePr>
        <p:xfrm>
          <a:off x="-393000" y="1040273"/>
          <a:ext cx="9520958" cy="6042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5871411" y="180658"/>
            <a:ext cx="6320589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351"/>
              </a:lnSpc>
            </a:pPr>
            <a:r>
              <a:rPr lang="es-MX" sz="2000" b="1" noProof="0" dirty="0" smtClean="0">
                <a:latin typeface="Poppins"/>
                <a:ea typeface="Poppins"/>
                <a:cs typeface="Poppins"/>
                <a:sym typeface="Poppins"/>
              </a:rPr>
              <a:t>… Para enseñar (conocimiento bíblico). </a:t>
            </a:r>
            <a:endParaRPr lang="es-MX" sz="2000" b="1" noProof="0" dirty="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9EE1BAE-7758-E314-A818-1DB60FADD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5725427" cy="6858001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71D9F178-E5BC-5F6A-1857-1EF383FB8683}"/>
              </a:ext>
            </a:extLst>
          </p:cNvPr>
          <p:cNvSpPr txBox="1"/>
          <p:nvPr/>
        </p:nvSpPr>
        <p:spPr>
          <a:xfrm>
            <a:off x="1315454" y="246540"/>
            <a:ext cx="10597022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8492" lvl="1" algn="ctr">
              <a:spcBef>
                <a:spcPct val="0"/>
              </a:spcBef>
            </a:pPr>
            <a:r>
              <a:rPr lang="es-MX" sz="5400" b="1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Noto Serif Display Italics"/>
                <a:cs typeface="Noto Serif Display Italics"/>
                <a:sym typeface="Noto Serif Display Italics"/>
              </a:rPr>
              <a:t>2. El fariseo y el publicano. </a:t>
            </a:r>
            <a:endParaRPr lang="es-MX" sz="5400" b="1" noProof="0" dirty="0">
              <a:solidFill>
                <a:schemeClr val="bg1"/>
              </a:solidFill>
              <a:latin typeface="Franklin Gothic Heavy" panose="020B0903020102020204" pitchFamily="34" charset="0"/>
              <a:ea typeface="Noto Serif Display Italics"/>
              <a:cs typeface="Noto Serif Display Italics"/>
              <a:sym typeface="Noto Serif Display Italics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xmlns="" id="{CD146408-B46A-BF52-9FDE-376FEE929AD2}"/>
              </a:ext>
            </a:extLst>
          </p:cNvPr>
          <p:cNvSpPr txBox="1"/>
          <p:nvPr/>
        </p:nvSpPr>
        <p:spPr>
          <a:xfrm>
            <a:off x="5951622" y="1569676"/>
            <a:ext cx="5960854" cy="479618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72"/>
              </a:lnSpc>
            </a:pPr>
            <a:r>
              <a:rPr lang="es-MX" sz="2800" noProof="0" dirty="0" smtClean="0">
                <a:solidFill>
                  <a:schemeClr val="bg1"/>
                </a:solidFill>
                <a:latin typeface="Arial Black" panose="020B0A04020102020204" pitchFamily="34" charset="0"/>
                <a:ea typeface="Montserrat"/>
                <a:cs typeface="Montserrat"/>
                <a:sym typeface="Montserrat"/>
              </a:rPr>
              <a:t>Jesús conocía los corazones de los hombres con los que interactuaba y vio a </a:t>
            </a:r>
            <a:r>
              <a:rPr lang="es-MX" sz="2800" noProof="0" dirty="0" smtClean="0">
                <a:solidFill>
                  <a:schemeClr val="bg1"/>
                </a:solidFill>
                <a:latin typeface="Arial Black" panose="020B0A04020102020204" pitchFamily="34" charset="0"/>
                <a:ea typeface="Montserrat"/>
                <a:cs typeface="Montserrat"/>
                <a:sym typeface="Montserrat"/>
              </a:rPr>
              <a:t>unos, </a:t>
            </a:r>
            <a:r>
              <a:rPr lang="es-MX" sz="2800" noProof="0" dirty="0" smtClean="0">
                <a:solidFill>
                  <a:schemeClr val="bg1"/>
                </a:solidFill>
                <a:latin typeface="Arial Black" panose="020B0A04020102020204" pitchFamily="34" charset="0"/>
                <a:ea typeface="Montserrat"/>
                <a:cs typeface="Montserrat"/>
                <a:sym typeface="Montserrat"/>
              </a:rPr>
              <a:t>que producto del orgullo y de su gran confianza en sí mismos menospreciaban a los </a:t>
            </a:r>
            <a:r>
              <a:rPr lang="es-MX" sz="2800" noProof="0" dirty="0" smtClean="0">
                <a:solidFill>
                  <a:schemeClr val="bg1"/>
                </a:solidFill>
                <a:latin typeface="Arial Black" panose="020B0A04020102020204" pitchFamily="34" charset="0"/>
                <a:ea typeface="Montserrat"/>
                <a:cs typeface="Montserrat"/>
                <a:sym typeface="Montserrat"/>
              </a:rPr>
              <a:t>demás, </a:t>
            </a:r>
            <a:r>
              <a:rPr lang="es-MX" sz="2800" noProof="0" dirty="0" smtClean="0">
                <a:solidFill>
                  <a:schemeClr val="bg1"/>
                </a:solidFill>
                <a:latin typeface="Arial Black" panose="020B0A04020102020204" pitchFamily="34" charset="0"/>
                <a:ea typeface="Montserrat"/>
                <a:cs typeface="Montserrat"/>
                <a:sym typeface="Montserrat"/>
              </a:rPr>
              <a:t>por lo cual les refirió está parábola. </a:t>
            </a:r>
            <a:r>
              <a:rPr lang="es-MX" sz="2800" noProof="0" dirty="0" smtClean="0">
                <a:solidFill>
                  <a:srgbClr val="FFFF00"/>
                </a:solidFill>
                <a:latin typeface="Arial Black" panose="020B0A04020102020204" pitchFamily="34" charset="0"/>
                <a:ea typeface="Montserrat"/>
                <a:cs typeface="Montserrat"/>
                <a:sym typeface="Montserrat"/>
              </a:rPr>
              <a:t>Lucas 18:9-14. </a:t>
            </a:r>
          </a:p>
          <a:p>
            <a:pPr algn="ctr">
              <a:lnSpc>
                <a:spcPts val="3372"/>
              </a:lnSpc>
            </a:pPr>
            <a:endParaRPr lang="es-MX" sz="2800" dirty="0">
              <a:solidFill>
                <a:schemeClr val="bg1"/>
              </a:solidFill>
              <a:latin typeface="Arial Black" panose="020B0A04020102020204" pitchFamily="34" charset="0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3372"/>
              </a:lnSpc>
            </a:pPr>
            <a:r>
              <a:rPr lang="es-MX" sz="2800" noProof="0" dirty="0" smtClean="0">
                <a:solidFill>
                  <a:schemeClr val="bg1"/>
                </a:solidFill>
                <a:latin typeface="Arial Black" panose="020B0A04020102020204" pitchFamily="34" charset="0"/>
                <a:ea typeface="Montserrat"/>
                <a:cs typeface="Montserrat"/>
                <a:sym typeface="Montserrat"/>
              </a:rPr>
              <a:t>El orgullo es la puerta a más pecados. </a:t>
            </a:r>
            <a:r>
              <a:rPr lang="es-MX" sz="2800" noProof="0" dirty="0" smtClean="0">
                <a:solidFill>
                  <a:srgbClr val="FFFF00"/>
                </a:solidFill>
                <a:latin typeface="Arial Black" panose="020B0A04020102020204" pitchFamily="34" charset="0"/>
                <a:ea typeface="Montserrat"/>
                <a:cs typeface="Montserrat"/>
                <a:sym typeface="Montserrat"/>
              </a:rPr>
              <a:t>Prov. 11:2. </a:t>
            </a:r>
            <a:endParaRPr lang="es-MX" sz="2800" noProof="0" dirty="0">
              <a:solidFill>
                <a:srgbClr val="FFFF00"/>
              </a:solidFill>
              <a:latin typeface="Arial Black" panose="020B0A04020102020204" pitchFamily="34" charset="0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16773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9EE1BAE-7758-E314-A818-1DB60FADD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71D9F178-E5BC-5F6A-1857-1EF383FB8683}"/>
              </a:ext>
            </a:extLst>
          </p:cNvPr>
          <p:cNvSpPr txBox="1"/>
          <p:nvPr/>
        </p:nvSpPr>
        <p:spPr>
          <a:xfrm>
            <a:off x="0" y="118203"/>
            <a:ext cx="4443663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8492" lvl="1" algn="ctr">
              <a:spcBef>
                <a:spcPct val="0"/>
              </a:spcBef>
            </a:pPr>
            <a:r>
              <a:rPr lang="es-MX" sz="5400" b="1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Noto Serif Display Italics"/>
                <a:cs typeface="Noto Serif Display Italics"/>
                <a:sym typeface="Noto Serif Display Italics"/>
              </a:rPr>
              <a:t>3. Satanás. </a:t>
            </a:r>
            <a:endParaRPr lang="es-MX" sz="5400" b="1" noProof="0" dirty="0">
              <a:solidFill>
                <a:schemeClr val="bg1"/>
              </a:solidFill>
              <a:latin typeface="Franklin Gothic Heavy" panose="020B0903020102020204" pitchFamily="34" charset="0"/>
              <a:ea typeface="Noto Serif Display Italics"/>
              <a:cs typeface="Noto Serif Display Italics"/>
              <a:sym typeface="Noto Serif Display Italics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xmlns="" id="{CD146408-B46A-BF52-9FDE-376FEE929AD2}"/>
              </a:ext>
            </a:extLst>
          </p:cNvPr>
          <p:cNvSpPr txBox="1"/>
          <p:nvPr/>
        </p:nvSpPr>
        <p:spPr>
          <a:xfrm>
            <a:off x="208546" y="949200"/>
            <a:ext cx="5630779" cy="5668218"/>
          </a:xfrm>
          <a:prstGeom prst="rect">
            <a:avLst/>
          </a:prstGeom>
        </p:spPr>
        <p:style>
          <a:lnRef idx="1">
            <a:schemeClr val="accent5"/>
          </a:lnRef>
          <a:fillRef idx="1001">
            <a:schemeClr val="lt2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72"/>
              </a:lnSpc>
            </a:pPr>
            <a:r>
              <a:rPr lang="es-MX" sz="2800" noProof="0" dirty="0" smtClean="0">
                <a:solidFill>
                  <a:schemeClr val="bg1"/>
                </a:solidFill>
                <a:latin typeface="Arial Black" panose="020B0A04020102020204" pitchFamily="34" charset="0"/>
                <a:ea typeface="Montserrat"/>
                <a:cs typeface="Montserrat"/>
                <a:sym typeface="Montserrat"/>
              </a:rPr>
              <a:t>Rey de Tiro, ejemplo de un corazón enaltecido. </a:t>
            </a:r>
            <a:r>
              <a:rPr lang="es-MX" sz="2800" noProof="0" dirty="0" smtClean="0">
                <a:solidFill>
                  <a:srgbClr val="FF0000"/>
                </a:solidFill>
                <a:latin typeface="Arial Black" panose="020B0A04020102020204" pitchFamily="34" charset="0"/>
                <a:ea typeface="Montserrat"/>
                <a:cs typeface="Montserrat"/>
                <a:sym typeface="Montserrat"/>
              </a:rPr>
              <a:t>Ezequiel 28; </a:t>
            </a:r>
            <a:r>
              <a:rPr lang="es-MX" sz="2800" noProof="0" dirty="0" smtClean="0">
                <a:solidFill>
                  <a:schemeClr val="bg1"/>
                </a:solidFill>
                <a:latin typeface="Arial Black" panose="020B0A04020102020204" pitchFamily="34" charset="0"/>
                <a:ea typeface="Montserrat"/>
                <a:cs typeface="Montserrat"/>
                <a:sym typeface="Montserrat"/>
              </a:rPr>
              <a:t>a partir del verso 11, se cree que habla de Satanás.</a:t>
            </a:r>
          </a:p>
          <a:p>
            <a:pPr algn="ctr">
              <a:lnSpc>
                <a:spcPts val="3372"/>
              </a:lnSpc>
            </a:pPr>
            <a:endParaRPr lang="es-MX" sz="2800" dirty="0">
              <a:solidFill>
                <a:schemeClr val="bg1"/>
              </a:solidFill>
              <a:latin typeface="Arial Black" panose="020B0A04020102020204" pitchFamily="34" charset="0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3372"/>
              </a:lnSpc>
            </a:pPr>
            <a:r>
              <a:rPr lang="es-MX" sz="2800" noProof="0" dirty="0" smtClean="0">
                <a:solidFill>
                  <a:schemeClr val="bg1"/>
                </a:solidFill>
                <a:latin typeface="Arial Black" panose="020B0A04020102020204" pitchFamily="34" charset="0"/>
                <a:ea typeface="Montserrat"/>
                <a:cs typeface="Montserrat"/>
                <a:sym typeface="Montserrat"/>
              </a:rPr>
              <a:t>Quiso igualarse a Dios, su corazón se llenó de violencia y pecado. </a:t>
            </a:r>
          </a:p>
          <a:p>
            <a:pPr algn="ctr">
              <a:lnSpc>
                <a:spcPts val="3372"/>
              </a:lnSpc>
            </a:pPr>
            <a:r>
              <a:rPr lang="es-MX" sz="2800" noProof="0" dirty="0" smtClean="0">
                <a:solidFill>
                  <a:srgbClr val="FF0000"/>
                </a:solidFill>
                <a:latin typeface="Arial Black" panose="020B0A04020102020204" pitchFamily="34" charset="0"/>
                <a:ea typeface="Montserrat"/>
                <a:cs typeface="Montserrat"/>
                <a:sym typeface="Montserrat"/>
              </a:rPr>
              <a:t>Isaías 14:12. </a:t>
            </a:r>
          </a:p>
          <a:p>
            <a:pPr algn="ctr">
              <a:lnSpc>
                <a:spcPts val="3372"/>
              </a:lnSpc>
            </a:pPr>
            <a:endParaRPr lang="es-MX" sz="2800" dirty="0">
              <a:solidFill>
                <a:schemeClr val="bg1"/>
              </a:solidFill>
              <a:latin typeface="Arial Black" panose="020B0A04020102020204" pitchFamily="34" charset="0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3372"/>
              </a:lnSpc>
            </a:pPr>
            <a:r>
              <a:rPr lang="es-MX" sz="2800" noProof="0" dirty="0" smtClean="0">
                <a:solidFill>
                  <a:schemeClr val="bg1"/>
                </a:solidFill>
                <a:latin typeface="Arial Black" panose="020B0A04020102020204" pitchFamily="34" charset="0"/>
                <a:ea typeface="Montserrat"/>
                <a:cs typeface="Montserrat"/>
                <a:sym typeface="Montserrat"/>
              </a:rPr>
              <a:t>El camino del mal inicia con el orgullo. </a:t>
            </a:r>
          </a:p>
          <a:p>
            <a:pPr algn="ctr">
              <a:lnSpc>
                <a:spcPts val="3372"/>
              </a:lnSpc>
            </a:pPr>
            <a:r>
              <a:rPr lang="es-MX" sz="2800" noProof="0" dirty="0" smtClean="0">
                <a:solidFill>
                  <a:srgbClr val="FF0000"/>
                </a:solidFill>
                <a:latin typeface="Arial Black" panose="020B0A04020102020204" pitchFamily="34" charset="0"/>
                <a:ea typeface="Montserrat"/>
                <a:cs typeface="Montserrat"/>
                <a:sym typeface="Montserrat"/>
              </a:rPr>
              <a:t>Marcos 7:20-23. </a:t>
            </a:r>
            <a:endParaRPr lang="es-MX" sz="2800" noProof="0" dirty="0">
              <a:solidFill>
                <a:srgbClr val="FF0000"/>
              </a:solidFill>
              <a:latin typeface="Arial Black" panose="020B0A04020102020204" pitchFamily="34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641" y="0"/>
            <a:ext cx="6368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092"/>
            <a:ext cx="6128084" cy="688409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268039" y="898358"/>
            <a:ext cx="5791198" cy="52193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MX" sz="3200" noProof="0" dirty="0">
                <a:solidFill>
                  <a:srgbClr val="FF0000"/>
                </a:solidFill>
                <a:latin typeface="Eras Demi ITC" panose="020B0805030504020804" pitchFamily="34" charset="0"/>
                <a:ea typeface="Gotham"/>
                <a:cs typeface="Gotham"/>
                <a:sym typeface="Gotham"/>
              </a:rPr>
              <a:t>Error:</a:t>
            </a:r>
            <a:r>
              <a:rPr lang="es-MX" sz="3200" noProof="0" dirty="0">
                <a:solidFill>
                  <a:srgbClr val="4F3022"/>
                </a:solidFill>
                <a:latin typeface="Eras Demi ITC" panose="020B0805030504020804" pitchFamily="34" charset="0"/>
                <a:ea typeface="Gotham"/>
                <a:cs typeface="Gotham"/>
                <a:sym typeface="Gotham"/>
              </a:rPr>
              <a:t> </a:t>
            </a:r>
            <a:endParaRPr lang="es-MX" sz="3200" noProof="0" dirty="0" smtClean="0">
              <a:solidFill>
                <a:srgbClr val="4F3022"/>
              </a:solidFill>
              <a:latin typeface="Eras Demi ITC" panose="020B0805030504020804" pitchFamily="34" charset="0"/>
              <a:ea typeface="Gotham"/>
              <a:cs typeface="Gotham"/>
              <a:sym typeface="Gotham"/>
            </a:endParaRPr>
          </a:p>
          <a:p>
            <a:pPr algn="ctr"/>
            <a:r>
              <a:rPr lang="es-MX" sz="3200" dirty="0" smtClean="0">
                <a:solidFill>
                  <a:schemeClr val="bg1"/>
                </a:solidFill>
                <a:latin typeface="Geomanist Black" panose="02000503040000020004" pitchFamily="50" charset="0"/>
                <a:ea typeface="Gotham"/>
                <a:cs typeface="Gotham"/>
                <a:sym typeface="Gotham"/>
              </a:rPr>
              <a:t>Pensar que somos sujetos de honra, pleitesía y privilegios.</a:t>
            </a:r>
            <a:endParaRPr lang="es-MX" sz="3200" noProof="0" dirty="0" smtClean="0">
              <a:solidFill>
                <a:schemeClr val="bg1"/>
              </a:solidFill>
              <a:latin typeface="Geomanist Black" panose="02000503040000020004" pitchFamily="50" charset="0"/>
              <a:ea typeface="Gotham"/>
              <a:cs typeface="Gotham"/>
              <a:sym typeface="Gotham"/>
            </a:endParaRPr>
          </a:p>
          <a:p>
            <a:pPr algn="ctr"/>
            <a:endParaRPr lang="es-MX" sz="3200" noProof="0" dirty="0">
              <a:solidFill>
                <a:srgbClr val="4F3022"/>
              </a:solidFill>
              <a:latin typeface="Geomanist Black" panose="02000503040000020004" pitchFamily="50" charset="0"/>
              <a:ea typeface="Gotham"/>
              <a:cs typeface="Gotham"/>
              <a:sym typeface="Gotham"/>
            </a:endParaRPr>
          </a:p>
          <a:p>
            <a:pPr algn="ctr"/>
            <a:r>
              <a:rPr lang="es-MX" sz="3200" noProof="0" dirty="0">
                <a:solidFill>
                  <a:srgbClr val="0070C0"/>
                </a:solidFill>
                <a:latin typeface="Eras Demi ITC" panose="020B0805030504020804" pitchFamily="34" charset="0"/>
                <a:ea typeface="Gotham"/>
                <a:cs typeface="Gotham"/>
                <a:sym typeface="Gotham"/>
              </a:rPr>
              <a:t>Respuesta:</a:t>
            </a:r>
          </a:p>
          <a:p>
            <a:pPr algn="ctr"/>
            <a:r>
              <a:rPr lang="es-MX" sz="3200" noProof="0" dirty="0" smtClean="0">
                <a:solidFill>
                  <a:schemeClr val="bg1"/>
                </a:solidFill>
                <a:latin typeface="Geomanist Black" panose="02000503040000020004" pitchFamily="50" charset="0"/>
                <a:ea typeface="Gotham"/>
                <a:cs typeface="Gotham"/>
                <a:sym typeface="Gotham"/>
              </a:rPr>
              <a:t>El mismo Señor Jesús vino para </a:t>
            </a:r>
            <a:r>
              <a:rPr lang="es-MX" sz="3200" noProof="0" dirty="0" smtClean="0">
                <a:solidFill>
                  <a:schemeClr val="bg1"/>
                </a:solidFill>
                <a:latin typeface="Geomanist Black" panose="02000503040000020004" pitchFamily="50" charset="0"/>
                <a:ea typeface="Gotham"/>
                <a:cs typeface="Gotham"/>
                <a:sym typeface="Gotham"/>
              </a:rPr>
              <a:t>servir, </a:t>
            </a:r>
            <a:r>
              <a:rPr lang="es-MX" sz="3200" noProof="0" dirty="0" smtClean="0">
                <a:solidFill>
                  <a:schemeClr val="bg1"/>
                </a:solidFill>
                <a:latin typeface="Geomanist Black" panose="02000503040000020004" pitchFamily="50" charset="0"/>
                <a:ea typeface="Gotham"/>
                <a:cs typeface="Gotham"/>
                <a:sym typeface="Gotham"/>
              </a:rPr>
              <a:t>nosotros debemos  seguir su ejemplo de mansedumbre y humildad. </a:t>
            </a:r>
          </a:p>
          <a:p>
            <a:pPr algn="ctr"/>
            <a:r>
              <a:rPr lang="es-MX" sz="2400" noProof="0" dirty="0" smtClean="0">
                <a:solidFill>
                  <a:srgbClr val="0070C0"/>
                </a:solidFill>
                <a:latin typeface="Eras Demi ITC" panose="020B0805030504020804" pitchFamily="34" charset="0"/>
                <a:ea typeface="Gotham"/>
                <a:cs typeface="Gotham"/>
                <a:sym typeface="Gotham"/>
              </a:rPr>
              <a:t>Marcos 10:45</a:t>
            </a:r>
            <a:r>
              <a:rPr lang="es-MX" sz="4400" noProof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  <a:ea typeface="Gotham"/>
                <a:cs typeface="Gotham"/>
                <a:sym typeface="Gotham"/>
              </a:rPr>
              <a:t>. </a:t>
            </a:r>
            <a:endParaRPr lang="es-MX" sz="4400" noProof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/>
              <a:ea typeface="Gotham"/>
              <a:cs typeface="Gotham"/>
              <a:sym typeface="Gotham"/>
            </a:endParaRPr>
          </a:p>
          <a:p>
            <a:pPr algn="ctr">
              <a:lnSpc>
                <a:spcPts val="4667"/>
              </a:lnSpc>
            </a:pPr>
            <a:endParaRPr lang="es-MX" sz="4000" noProof="0" dirty="0">
              <a:solidFill>
                <a:srgbClr val="4F30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30416" y="435909"/>
            <a:ext cx="5528821" cy="128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47"/>
              </a:lnSpc>
            </a:pPr>
            <a:r>
              <a:rPr lang="es-MX" sz="2800" b="1" spc="31" noProof="0" dirty="0">
                <a:solidFill>
                  <a:srgbClr val="002060"/>
                </a:solidFill>
                <a:latin typeface="Poppins Bold"/>
                <a:ea typeface="Poppins Bold"/>
                <a:cs typeface="Poppins Bold"/>
                <a:sym typeface="Poppins Bold"/>
              </a:rPr>
              <a:t>Para redargüir </a:t>
            </a:r>
            <a:r>
              <a:rPr lang="es-MX" sz="2800" spc="31" noProof="0" dirty="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(discernir el error)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311066" y="1360364"/>
            <a:ext cx="5720766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MX" sz="2800" b="1" noProof="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El orgullo es una baja pasión y un pecado que con la tecnología se esta volviendo muy popular (</a:t>
            </a:r>
            <a:r>
              <a:rPr lang="es-MX" sz="2800" b="1" noProof="0" dirty="0" err="1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likes</a:t>
            </a:r>
            <a:r>
              <a:rPr lang="es-MX" sz="2800" b="1" noProof="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). </a:t>
            </a:r>
          </a:p>
          <a:p>
            <a:pPr algn="ctr"/>
            <a:endParaRPr lang="es-MX" sz="28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s-MX" sz="2800" b="1" noProof="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Distorsiona la imagen de nosotros mismos, de nuestro trato con los demás y de lo que pensamos de los demás.</a:t>
            </a:r>
          </a:p>
          <a:p>
            <a:pPr algn="ctr"/>
            <a:endParaRPr lang="es-MX" sz="28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s-MX" sz="2800" b="1" noProof="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Debemos desterrar del corazón el orgullo. </a:t>
            </a:r>
            <a:r>
              <a:rPr lang="es-MX" sz="2800" b="1" dirty="0" smtClean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Gálatas 5:26. </a:t>
            </a:r>
            <a:endParaRPr lang="es-MX" sz="2800" b="1" noProof="0" dirty="0" smtClean="0">
              <a:solidFill>
                <a:srgbClr val="C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39403" y="263084"/>
            <a:ext cx="4798276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26"/>
              </a:lnSpc>
            </a:pPr>
            <a:r>
              <a:rPr lang="es-MX" sz="3849" b="1" spc="-38" noProof="0" dirty="0" smtClean="0">
                <a:solidFill>
                  <a:srgbClr val="1E3582"/>
                </a:solidFill>
                <a:latin typeface="Poppins Bold"/>
                <a:ea typeface="Poppins Bold"/>
                <a:cs typeface="Poppins Bold"/>
                <a:sym typeface="Poppins Bold"/>
              </a:rPr>
              <a:t>Para corregir…</a:t>
            </a:r>
            <a:endParaRPr lang="es-MX" sz="3849" b="1" spc="-38" noProof="0" dirty="0">
              <a:solidFill>
                <a:srgbClr val="1E3582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39403" y="796107"/>
            <a:ext cx="4573353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69"/>
              </a:lnSpc>
            </a:pPr>
            <a:r>
              <a:rPr lang="es-MX" sz="1799" b="1" noProof="0" dirty="0">
                <a:solidFill>
                  <a:srgbClr val="1E3582"/>
                </a:solidFill>
                <a:latin typeface="Poppins Bold"/>
                <a:ea typeface="Poppins Bold"/>
                <a:cs typeface="Poppins Bold"/>
                <a:sym typeface="Poppins Bold"/>
              </a:rPr>
              <a:t>(Enderezar dirección)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r="11922" b="10067"/>
          <a:stretch/>
        </p:blipFill>
        <p:spPr>
          <a:xfrm>
            <a:off x="6403307" y="0"/>
            <a:ext cx="5788693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zarra">
  <a:themeElements>
    <a:clrScheme name="Pizarr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Pizarr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zarr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Pizarra</Template>
  <TotalTime>308</TotalTime>
  <Words>514</Words>
  <Application>Microsoft Office PowerPoint</Application>
  <PresentationFormat>Panorámica</PresentationFormat>
  <Paragraphs>63</Paragraphs>
  <Slides>11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35" baseType="lpstr">
      <vt:lpstr>Agency FB</vt:lpstr>
      <vt:lpstr>Anton</vt:lpstr>
      <vt:lpstr>Aptos</vt:lpstr>
      <vt:lpstr>Arial</vt:lpstr>
      <vt:lpstr>Arial Black</vt:lpstr>
      <vt:lpstr>Arial Rounded MT Bold</vt:lpstr>
      <vt:lpstr>Bahnschrift</vt:lpstr>
      <vt:lpstr>Calisto MT</vt:lpstr>
      <vt:lpstr>Cascadia Code</vt:lpstr>
      <vt:lpstr>Dosis Bold</vt:lpstr>
      <vt:lpstr>Eras Demi ITC</vt:lpstr>
      <vt:lpstr>Franklin Gothic Heavy</vt:lpstr>
      <vt:lpstr>Geomanist Black</vt:lpstr>
      <vt:lpstr>Gotham</vt:lpstr>
      <vt:lpstr>Gotham Bold</vt:lpstr>
      <vt:lpstr>Montserrat</vt:lpstr>
      <vt:lpstr>Montserrat Bold</vt:lpstr>
      <vt:lpstr>Montserrat Semi-Bold</vt:lpstr>
      <vt:lpstr>Noto Serif Display Italics</vt:lpstr>
      <vt:lpstr>Poppins</vt:lpstr>
      <vt:lpstr>Poppins Bold</vt:lpstr>
      <vt:lpstr>Trebuchet MS</vt:lpstr>
      <vt:lpstr>Wingdings 2</vt:lpstr>
      <vt:lpstr>Pizarra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Divino R</dc:creator>
  <cp:lastModifiedBy>ACER</cp:lastModifiedBy>
  <cp:revision>26</cp:revision>
  <dcterms:created xsi:type="dcterms:W3CDTF">2025-11-16T04:29:39Z</dcterms:created>
  <dcterms:modified xsi:type="dcterms:W3CDTF">2025-12-04T17:40:34Z</dcterms:modified>
</cp:coreProperties>
</file>